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314900" cy="42484675"/>
  <p:notesSz cx="6669088" cy="9753600"/>
  <p:defaultTextStyle>
    <a:defPPr>
      <a:defRPr lang="de-DE"/>
    </a:defPPr>
    <a:lvl1pPr marL="0" algn="l" defTabSz="4156158" rtl="0" eaLnBrk="1" latinLnBrk="0" hangingPunct="1">
      <a:defRPr sz="8300" kern="1200">
        <a:solidFill>
          <a:schemeClr val="tx1"/>
        </a:solidFill>
        <a:latin typeface="+mn-lt"/>
        <a:ea typeface="+mn-ea"/>
        <a:cs typeface="+mn-cs"/>
      </a:defRPr>
    </a:lvl1pPr>
    <a:lvl2pPr marL="2078076" algn="l" defTabSz="4156158" rtl="0" eaLnBrk="1" latinLnBrk="0" hangingPunct="1">
      <a:defRPr sz="8300" kern="1200">
        <a:solidFill>
          <a:schemeClr val="tx1"/>
        </a:solidFill>
        <a:latin typeface="+mn-lt"/>
        <a:ea typeface="+mn-ea"/>
        <a:cs typeface="+mn-cs"/>
      </a:defRPr>
    </a:lvl2pPr>
    <a:lvl3pPr marL="4156158" algn="l" defTabSz="4156158" rtl="0" eaLnBrk="1" latinLnBrk="0" hangingPunct="1">
      <a:defRPr sz="8300" kern="1200">
        <a:solidFill>
          <a:schemeClr val="tx1"/>
        </a:solidFill>
        <a:latin typeface="+mn-lt"/>
        <a:ea typeface="+mn-ea"/>
        <a:cs typeface="+mn-cs"/>
      </a:defRPr>
    </a:lvl3pPr>
    <a:lvl4pPr marL="6234230" algn="l" defTabSz="4156158" rtl="0" eaLnBrk="1" latinLnBrk="0" hangingPunct="1">
      <a:defRPr sz="8300" kern="1200">
        <a:solidFill>
          <a:schemeClr val="tx1"/>
        </a:solidFill>
        <a:latin typeface="+mn-lt"/>
        <a:ea typeface="+mn-ea"/>
        <a:cs typeface="+mn-cs"/>
      </a:defRPr>
    </a:lvl4pPr>
    <a:lvl5pPr marL="8312315" algn="l" defTabSz="4156158" rtl="0" eaLnBrk="1" latinLnBrk="0" hangingPunct="1">
      <a:defRPr sz="8300" kern="1200">
        <a:solidFill>
          <a:schemeClr val="tx1"/>
        </a:solidFill>
        <a:latin typeface="+mn-lt"/>
        <a:ea typeface="+mn-ea"/>
        <a:cs typeface="+mn-cs"/>
      </a:defRPr>
    </a:lvl5pPr>
    <a:lvl6pPr marL="10390391" algn="l" defTabSz="4156158" rtl="0" eaLnBrk="1" latinLnBrk="0" hangingPunct="1">
      <a:defRPr sz="8300" kern="1200">
        <a:solidFill>
          <a:schemeClr val="tx1"/>
        </a:solidFill>
        <a:latin typeface="+mn-lt"/>
        <a:ea typeface="+mn-ea"/>
        <a:cs typeface="+mn-cs"/>
      </a:defRPr>
    </a:lvl6pPr>
    <a:lvl7pPr marL="12468469" algn="l" defTabSz="4156158" rtl="0" eaLnBrk="1" latinLnBrk="0" hangingPunct="1">
      <a:defRPr sz="8300" kern="1200">
        <a:solidFill>
          <a:schemeClr val="tx1"/>
        </a:solidFill>
        <a:latin typeface="+mn-lt"/>
        <a:ea typeface="+mn-ea"/>
        <a:cs typeface="+mn-cs"/>
      </a:defRPr>
    </a:lvl7pPr>
    <a:lvl8pPr marL="14546545" algn="l" defTabSz="4156158" rtl="0" eaLnBrk="1" latinLnBrk="0" hangingPunct="1">
      <a:defRPr sz="8300" kern="1200">
        <a:solidFill>
          <a:schemeClr val="tx1"/>
        </a:solidFill>
        <a:latin typeface="+mn-lt"/>
        <a:ea typeface="+mn-ea"/>
        <a:cs typeface="+mn-cs"/>
      </a:defRPr>
    </a:lvl8pPr>
    <a:lvl9pPr marL="16624621" algn="l" defTabSz="4156158" rtl="0" eaLnBrk="1" latinLnBrk="0" hangingPunct="1">
      <a:defRPr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81">
          <p15:clr>
            <a:srgbClr val="A4A3A4"/>
          </p15:clr>
        </p15:guide>
        <p15:guide id="2" pos="19095">
          <p15:clr>
            <a:srgbClr val="A4A3A4"/>
          </p15:clr>
        </p15:guide>
        <p15:guide id="3" orient="horz">
          <p15:clr>
            <a:srgbClr val="A4A3A4"/>
          </p15:clr>
        </p15:guide>
        <p15:guide id="4" orient="horz" pos="1583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ückner" initials="SBr" lastIdx="2" clrIdx="0"/>
  <p:cmAuthor id="7" name="Emily Wattison" initials="EW" lastIdx="1" clrIdx="7">
    <p:extLst/>
  </p:cmAuthor>
  <p:cmAuthor id="1" name="chkuhn" initials="ck" lastIdx="1" clrIdx="1"/>
  <p:cmAuthor id="2" name="chkuhn" initials="c" lastIdx="4" clrIdx="2"/>
  <p:cmAuthor id="3" name="Sebastian" initials="S" lastIdx="4" clrIdx="3"/>
  <p:cmAuthor id="4" name="Corinna Lautenbach" initials="CL" lastIdx="5" clrIdx="4"/>
  <p:cmAuthor id="5" name="Schaffer, Miriam" initials="SM" lastIdx="0" clrIdx="5"/>
  <p:cmAuthor id="6" name="Molerov, Dimitar" initials="DM" lastIdx="2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B"/>
    <a:srgbClr val="C1D0ED"/>
    <a:srgbClr val="DCE6F2"/>
    <a:srgbClr val="A8BFE7"/>
    <a:srgbClr val="C00000"/>
    <a:srgbClr val="B9CDE5"/>
    <a:srgbClr val="385D8A"/>
    <a:srgbClr val="B1C5E9"/>
    <a:srgbClr val="BF24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6395" autoAdjust="0"/>
  </p:normalViewPr>
  <p:slideViewPr>
    <p:cSldViewPr>
      <p:cViewPr varScale="1">
        <p:scale>
          <a:sx n="17" d="100"/>
          <a:sy n="17" d="100"/>
        </p:scale>
        <p:origin x="1914" y="300"/>
      </p:cViewPr>
      <p:guideLst>
        <p:guide orient="horz" pos="13381"/>
        <p:guide pos="19095"/>
        <p:guide orient="horz"/>
        <p:guide orient="horz" pos="1583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889938" cy="487680"/>
          </a:xfrm>
          <a:prstGeom prst="rect">
            <a:avLst/>
          </a:prstGeom>
        </p:spPr>
        <p:txBody>
          <a:bodyPr vert="horz" lIns="90475" tIns="45237" rIns="90475" bIns="45237" rtlCol="0"/>
          <a:lstStyle>
            <a:lvl1pPr algn="l">
              <a:defRPr sz="1200"/>
            </a:lvl1pPr>
          </a:lstStyle>
          <a:p>
            <a:endParaRPr lang="de-DE" dirty="0"/>
          </a:p>
        </p:txBody>
      </p:sp>
      <p:sp>
        <p:nvSpPr>
          <p:cNvPr id="3" name="Datumsplatzhalter 2"/>
          <p:cNvSpPr>
            <a:spLocks noGrp="1"/>
          </p:cNvSpPr>
          <p:nvPr>
            <p:ph type="dt" idx="1"/>
          </p:nvPr>
        </p:nvSpPr>
        <p:spPr>
          <a:xfrm>
            <a:off x="3777609" y="3"/>
            <a:ext cx="2889938" cy="487680"/>
          </a:xfrm>
          <a:prstGeom prst="rect">
            <a:avLst/>
          </a:prstGeom>
        </p:spPr>
        <p:txBody>
          <a:bodyPr vert="horz" lIns="90475" tIns="45237" rIns="90475" bIns="45237" rtlCol="0"/>
          <a:lstStyle>
            <a:lvl1pPr algn="r">
              <a:defRPr sz="1200"/>
            </a:lvl1pPr>
          </a:lstStyle>
          <a:p>
            <a:fld id="{ED8EF454-6FAE-4911-A1F5-AC7528FFB2B7}" type="datetimeFigureOut">
              <a:rPr lang="de-DE" smtClean="0"/>
              <a:pPr/>
              <a:t>27.11.2018</a:t>
            </a:fld>
            <a:endParaRPr lang="de-DE" dirty="0"/>
          </a:p>
        </p:txBody>
      </p:sp>
      <p:sp>
        <p:nvSpPr>
          <p:cNvPr id="4" name="Folienbildplatzhalter 3"/>
          <p:cNvSpPr>
            <a:spLocks noGrp="1" noRot="1" noChangeAspect="1"/>
          </p:cNvSpPr>
          <p:nvPr>
            <p:ph type="sldImg" idx="2"/>
          </p:nvPr>
        </p:nvSpPr>
        <p:spPr>
          <a:xfrm>
            <a:off x="2030413" y="731838"/>
            <a:ext cx="2608262" cy="3657600"/>
          </a:xfrm>
          <a:prstGeom prst="rect">
            <a:avLst/>
          </a:prstGeom>
          <a:noFill/>
          <a:ln w="12700">
            <a:solidFill>
              <a:prstClr val="black"/>
            </a:solidFill>
          </a:ln>
        </p:spPr>
        <p:txBody>
          <a:bodyPr vert="horz" lIns="90475" tIns="45237" rIns="90475" bIns="45237" rtlCol="0" anchor="ctr"/>
          <a:lstStyle/>
          <a:p>
            <a:endParaRPr lang="de-DE" dirty="0"/>
          </a:p>
        </p:txBody>
      </p:sp>
      <p:sp>
        <p:nvSpPr>
          <p:cNvPr id="5" name="Notizenplatzhalter 4"/>
          <p:cNvSpPr>
            <a:spLocks noGrp="1"/>
          </p:cNvSpPr>
          <p:nvPr>
            <p:ph type="body" sz="quarter" idx="3"/>
          </p:nvPr>
        </p:nvSpPr>
        <p:spPr>
          <a:xfrm>
            <a:off x="666909" y="4632961"/>
            <a:ext cx="5335270" cy="4389120"/>
          </a:xfrm>
          <a:prstGeom prst="rect">
            <a:avLst/>
          </a:prstGeom>
        </p:spPr>
        <p:txBody>
          <a:bodyPr vert="horz" lIns="90475" tIns="45237" rIns="90475" bIns="4523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264230"/>
            <a:ext cx="2889938" cy="487680"/>
          </a:xfrm>
          <a:prstGeom prst="rect">
            <a:avLst/>
          </a:prstGeom>
        </p:spPr>
        <p:txBody>
          <a:bodyPr vert="horz" lIns="90475" tIns="45237" rIns="90475" bIns="45237"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9" y="9264230"/>
            <a:ext cx="2889938" cy="487680"/>
          </a:xfrm>
          <a:prstGeom prst="rect">
            <a:avLst/>
          </a:prstGeom>
        </p:spPr>
        <p:txBody>
          <a:bodyPr vert="horz" lIns="90475" tIns="45237" rIns="90475" bIns="45237" rtlCol="0" anchor="b"/>
          <a:lstStyle>
            <a:lvl1pPr algn="r">
              <a:defRPr sz="1200"/>
            </a:lvl1pPr>
          </a:lstStyle>
          <a:p>
            <a:fld id="{7B7DD7A1-0035-4FE8-9A86-9C674C5E58D9}" type="slidenum">
              <a:rPr lang="de-DE" smtClean="0"/>
              <a:pPr/>
              <a:t>‹Nr.›</a:t>
            </a:fld>
            <a:endParaRPr lang="de-DE" dirty="0"/>
          </a:p>
        </p:txBody>
      </p:sp>
    </p:spTree>
    <p:extLst>
      <p:ext uri="{BB962C8B-B14F-4D97-AF65-F5344CB8AC3E}">
        <p14:creationId xmlns:p14="http://schemas.microsoft.com/office/powerpoint/2010/main" val="1260554551"/>
      </p:ext>
    </p:extLst>
  </p:cSld>
  <p:clrMap bg1="lt1" tx1="dk1" bg2="lt2" tx2="dk2" accent1="accent1" accent2="accent2" accent3="accent3" accent4="accent4" accent5="accent5" accent6="accent6" hlink="hlink" folHlink="folHlink"/>
  <p:notesStyle>
    <a:lvl1pPr marL="0" algn="l" defTabSz="4156158" rtl="0" eaLnBrk="1" latinLnBrk="0" hangingPunct="1">
      <a:defRPr sz="5600" kern="1200">
        <a:solidFill>
          <a:schemeClr val="tx1"/>
        </a:solidFill>
        <a:latin typeface="+mn-lt"/>
        <a:ea typeface="+mn-ea"/>
        <a:cs typeface="+mn-cs"/>
      </a:defRPr>
    </a:lvl1pPr>
    <a:lvl2pPr marL="2078076" algn="l" defTabSz="4156158" rtl="0" eaLnBrk="1" latinLnBrk="0" hangingPunct="1">
      <a:defRPr sz="5600" kern="1200">
        <a:solidFill>
          <a:schemeClr val="tx1"/>
        </a:solidFill>
        <a:latin typeface="+mn-lt"/>
        <a:ea typeface="+mn-ea"/>
        <a:cs typeface="+mn-cs"/>
      </a:defRPr>
    </a:lvl2pPr>
    <a:lvl3pPr marL="4156158" algn="l" defTabSz="4156158" rtl="0" eaLnBrk="1" latinLnBrk="0" hangingPunct="1">
      <a:defRPr sz="5600" kern="1200">
        <a:solidFill>
          <a:schemeClr val="tx1"/>
        </a:solidFill>
        <a:latin typeface="+mn-lt"/>
        <a:ea typeface="+mn-ea"/>
        <a:cs typeface="+mn-cs"/>
      </a:defRPr>
    </a:lvl3pPr>
    <a:lvl4pPr marL="6234230" algn="l" defTabSz="4156158" rtl="0" eaLnBrk="1" latinLnBrk="0" hangingPunct="1">
      <a:defRPr sz="5600" kern="1200">
        <a:solidFill>
          <a:schemeClr val="tx1"/>
        </a:solidFill>
        <a:latin typeface="+mn-lt"/>
        <a:ea typeface="+mn-ea"/>
        <a:cs typeface="+mn-cs"/>
      </a:defRPr>
    </a:lvl4pPr>
    <a:lvl5pPr marL="8312315" algn="l" defTabSz="4156158" rtl="0" eaLnBrk="1" latinLnBrk="0" hangingPunct="1">
      <a:defRPr sz="5600" kern="1200">
        <a:solidFill>
          <a:schemeClr val="tx1"/>
        </a:solidFill>
        <a:latin typeface="+mn-lt"/>
        <a:ea typeface="+mn-ea"/>
        <a:cs typeface="+mn-cs"/>
      </a:defRPr>
    </a:lvl5pPr>
    <a:lvl6pPr marL="10390391" algn="l" defTabSz="4156158" rtl="0" eaLnBrk="1" latinLnBrk="0" hangingPunct="1">
      <a:defRPr sz="5600" kern="1200">
        <a:solidFill>
          <a:schemeClr val="tx1"/>
        </a:solidFill>
        <a:latin typeface="+mn-lt"/>
        <a:ea typeface="+mn-ea"/>
        <a:cs typeface="+mn-cs"/>
      </a:defRPr>
    </a:lvl6pPr>
    <a:lvl7pPr marL="12468469" algn="l" defTabSz="4156158" rtl="0" eaLnBrk="1" latinLnBrk="0" hangingPunct="1">
      <a:defRPr sz="5600" kern="1200">
        <a:solidFill>
          <a:schemeClr val="tx1"/>
        </a:solidFill>
        <a:latin typeface="+mn-lt"/>
        <a:ea typeface="+mn-ea"/>
        <a:cs typeface="+mn-cs"/>
      </a:defRPr>
    </a:lvl7pPr>
    <a:lvl8pPr marL="14546545" algn="l" defTabSz="4156158" rtl="0" eaLnBrk="1" latinLnBrk="0" hangingPunct="1">
      <a:defRPr sz="5600" kern="1200">
        <a:solidFill>
          <a:schemeClr val="tx1"/>
        </a:solidFill>
        <a:latin typeface="+mn-lt"/>
        <a:ea typeface="+mn-ea"/>
        <a:cs typeface="+mn-cs"/>
      </a:defRPr>
    </a:lvl8pPr>
    <a:lvl9pPr marL="16624621" algn="l" defTabSz="4156158" rtl="0" eaLnBrk="1" latinLnBrk="0" hangingPunct="1">
      <a:defRPr sz="5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30413" y="731838"/>
            <a:ext cx="2608262" cy="36576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B7DD7A1-0035-4FE8-9A86-9C674C5E58D9}" type="slidenum">
              <a:rPr lang="de-DE" smtClean="0"/>
              <a:pPr/>
              <a:t>1</a:t>
            </a:fld>
            <a:endParaRPr lang="de-DE" dirty="0"/>
          </a:p>
        </p:txBody>
      </p:sp>
    </p:spTree>
    <p:extLst>
      <p:ext uri="{BB962C8B-B14F-4D97-AF65-F5344CB8AC3E}">
        <p14:creationId xmlns:p14="http://schemas.microsoft.com/office/powerpoint/2010/main" val="320704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3618" y="13197787"/>
            <a:ext cx="25767665" cy="9106671"/>
          </a:xfrm>
        </p:spPr>
        <p:txBody>
          <a:bodyPr/>
          <a:lstStyle/>
          <a:p>
            <a:r>
              <a:rPr lang="de-DE"/>
              <a:t>Titelmasterformat durch Klicken bearbeiten</a:t>
            </a:r>
          </a:p>
        </p:txBody>
      </p:sp>
      <p:sp>
        <p:nvSpPr>
          <p:cNvPr id="3" name="Untertitel 2"/>
          <p:cNvSpPr>
            <a:spLocks noGrp="1"/>
          </p:cNvSpPr>
          <p:nvPr>
            <p:ph type="subTitle" idx="1"/>
          </p:nvPr>
        </p:nvSpPr>
        <p:spPr>
          <a:xfrm>
            <a:off x="4547235" y="24074659"/>
            <a:ext cx="21220431" cy="10857194"/>
          </a:xfrm>
        </p:spPr>
        <p:txBody>
          <a:bodyPr/>
          <a:lstStyle>
            <a:lvl1pPr marL="0" indent="0" algn="ctr">
              <a:buNone/>
              <a:defRPr>
                <a:solidFill>
                  <a:schemeClr val="tx1">
                    <a:tint val="75000"/>
                  </a:schemeClr>
                </a:solidFill>
              </a:defRPr>
            </a:lvl1pPr>
            <a:lvl2pPr marL="2078076" indent="0" algn="ctr">
              <a:buNone/>
              <a:defRPr>
                <a:solidFill>
                  <a:schemeClr val="tx1">
                    <a:tint val="75000"/>
                  </a:schemeClr>
                </a:solidFill>
              </a:defRPr>
            </a:lvl2pPr>
            <a:lvl3pPr marL="4156158" indent="0" algn="ctr">
              <a:buNone/>
              <a:defRPr>
                <a:solidFill>
                  <a:schemeClr val="tx1">
                    <a:tint val="75000"/>
                  </a:schemeClr>
                </a:solidFill>
              </a:defRPr>
            </a:lvl3pPr>
            <a:lvl4pPr marL="6234230" indent="0" algn="ctr">
              <a:buNone/>
              <a:defRPr>
                <a:solidFill>
                  <a:schemeClr val="tx1">
                    <a:tint val="75000"/>
                  </a:schemeClr>
                </a:solidFill>
              </a:defRPr>
            </a:lvl4pPr>
            <a:lvl5pPr marL="8312315" indent="0" algn="ctr">
              <a:buNone/>
              <a:defRPr>
                <a:solidFill>
                  <a:schemeClr val="tx1">
                    <a:tint val="75000"/>
                  </a:schemeClr>
                </a:solidFill>
              </a:defRPr>
            </a:lvl5pPr>
            <a:lvl6pPr marL="10390391" indent="0" algn="ctr">
              <a:buNone/>
              <a:defRPr>
                <a:solidFill>
                  <a:schemeClr val="tx1">
                    <a:tint val="75000"/>
                  </a:schemeClr>
                </a:solidFill>
              </a:defRPr>
            </a:lvl6pPr>
            <a:lvl7pPr marL="12468469" indent="0" algn="ctr">
              <a:buNone/>
              <a:defRPr>
                <a:solidFill>
                  <a:schemeClr val="tx1">
                    <a:tint val="75000"/>
                  </a:schemeClr>
                </a:solidFill>
              </a:defRPr>
            </a:lvl7pPr>
            <a:lvl8pPr marL="14546545" indent="0" algn="ctr">
              <a:buNone/>
              <a:defRPr>
                <a:solidFill>
                  <a:schemeClr val="tx1">
                    <a:tint val="75000"/>
                  </a:schemeClr>
                </a:solidFill>
              </a:defRPr>
            </a:lvl8pPr>
            <a:lvl9pPr marL="16624621"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420158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47479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78303" y="1701370"/>
            <a:ext cx="6820852" cy="3624965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15748" y="1701370"/>
            <a:ext cx="19957308" cy="3624965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270813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182314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4669" y="27300340"/>
            <a:ext cx="25767665" cy="8437929"/>
          </a:xfrm>
        </p:spPr>
        <p:txBody>
          <a:bodyPr anchor="t"/>
          <a:lstStyle>
            <a:lvl1pPr algn="l">
              <a:defRPr sz="18200" b="1" cap="all"/>
            </a:lvl1pPr>
          </a:lstStyle>
          <a:p>
            <a:r>
              <a:rPr lang="de-DE"/>
              <a:t>Titelmasterformat durch Klicken bearbeiten</a:t>
            </a:r>
          </a:p>
        </p:txBody>
      </p:sp>
      <p:sp>
        <p:nvSpPr>
          <p:cNvPr id="3" name="Textplatzhalter 2"/>
          <p:cNvSpPr>
            <a:spLocks noGrp="1"/>
          </p:cNvSpPr>
          <p:nvPr>
            <p:ph type="body" idx="1"/>
          </p:nvPr>
        </p:nvSpPr>
        <p:spPr>
          <a:xfrm>
            <a:off x="2394669" y="18006831"/>
            <a:ext cx="25767665" cy="9293520"/>
          </a:xfrm>
        </p:spPr>
        <p:txBody>
          <a:bodyPr anchor="b"/>
          <a:lstStyle>
            <a:lvl1pPr marL="0" indent="0">
              <a:buNone/>
              <a:defRPr sz="9100">
                <a:solidFill>
                  <a:schemeClr val="tx1">
                    <a:tint val="75000"/>
                  </a:schemeClr>
                </a:solidFill>
              </a:defRPr>
            </a:lvl1pPr>
            <a:lvl2pPr marL="2078076" indent="0">
              <a:buNone/>
              <a:defRPr sz="8300">
                <a:solidFill>
                  <a:schemeClr val="tx1">
                    <a:tint val="75000"/>
                  </a:schemeClr>
                </a:solidFill>
              </a:defRPr>
            </a:lvl2pPr>
            <a:lvl3pPr marL="4156158" indent="0">
              <a:buNone/>
              <a:defRPr sz="7400">
                <a:solidFill>
                  <a:schemeClr val="tx1">
                    <a:tint val="75000"/>
                  </a:schemeClr>
                </a:solidFill>
              </a:defRPr>
            </a:lvl3pPr>
            <a:lvl4pPr marL="6234230" indent="0">
              <a:buNone/>
              <a:defRPr sz="6500">
                <a:solidFill>
                  <a:schemeClr val="tx1">
                    <a:tint val="75000"/>
                  </a:schemeClr>
                </a:solidFill>
              </a:defRPr>
            </a:lvl4pPr>
            <a:lvl5pPr marL="8312315" indent="0">
              <a:buNone/>
              <a:defRPr sz="6500">
                <a:solidFill>
                  <a:schemeClr val="tx1">
                    <a:tint val="75000"/>
                  </a:schemeClr>
                </a:solidFill>
              </a:defRPr>
            </a:lvl5pPr>
            <a:lvl6pPr marL="10390391" indent="0">
              <a:buNone/>
              <a:defRPr sz="6500">
                <a:solidFill>
                  <a:schemeClr val="tx1">
                    <a:tint val="75000"/>
                  </a:schemeClr>
                </a:solidFill>
              </a:defRPr>
            </a:lvl6pPr>
            <a:lvl7pPr marL="12468469" indent="0">
              <a:buNone/>
              <a:defRPr sz="6500">
                <a:solidFill>
                  <a:schemeClr val="tx1">
                    <a:tint val="75000"/>
                  </a:schemeClr>
                </a:solidFill>
              </a:defRPr>
            </a:lvl7pPr>
            <a:lvl8pPr marL="14546545" indent="0">
              <a:buNone/>
              <a:defRPr sz="6500">
                <a:solidFill>
                  <a:schemeClr val="tx1">
                    <a:tint val="75000"/>
                  </a:schemeClr>
                </a:solidFill>
              </a:defRPr>
            </a:lvl8pPr>
            <a:lvl9pPr marL="16624621" indent="0">
              <a:buNone/>
              <a:defRPr sz="65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364513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515747" y="9913094"/>
            <a:ext cx="13389081" cy="28037921"/>
          </a:xfrm>
        </p:spPr>
        <p:txBody>
          <a:bodyPr/>
          <a:lstStyle>
            <a:lvl1pPr>
              <a:defRPr sz="12600"/>
            </a:lvl1pPr>
            <a:lvl2pPr>
              <a:defRPr sz="10900"/>
            </a:lvl2pPr>
            <a:lvl3pPr>
              <a:defRPr sz="9100"/>
            </a:lvl3pPr>
            <a:lvl4pPr>
              <a:defRPr sz="8300"/>
            </a:lvl4pPr>
            <a:lvl5pPr>
              <a:defRPr sz="8300"/>
            </a:lvl5pPr>
            <a:lvl6pPr>
              <a:defRPr sz="8300"/>
            </a:lvl6pPr>
            <a:lvl7pPr>
              <a:defRPr sz="8300"/>
            </a:lvl7pPr>
            <a:lvl8pPr>
              <a:defRPr sz="8300"/>
            </a:lvl8pPr>
            <a:lvl9pPr>
              <a:defRPr sz="8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5410074" y="9913094"/>
            <a:ext cx="13389081" cy="28037921"/>
          </a:xfrm>
        </p:spPr>
        <p:txBody>
          <a:bodyPr/>
          <a:lstStyle>
            <a:lvl1pPr>
              <a:defRPr sz="12600"/>
            </a:lvl1pPr>
            <a:lvl2pPr>
              <a:defRPr sz="10900"/>
            </a:lvl2pPr>
            <a:lvl3pPr>
              <a:defRPr sz="9100"/>
            </a:lvl3pPr>
            <a:lvl4pPr>
              <a:defRPr sz="8300"/>
            </a:lvl4pPr>
            <a:lvl5pPr>
              <a:defRPr sz="8300"/>
            </a:lvl5pPr>
            <a:lvl6pPr>
              <a:defRPr sz="8300"/>
            </a:lvl6pPr>
            <a:lvl7pPr>
              <a:defRPr sz="8300"/>
            </a:lvl7pPr>
            <a:lvl8pPr>
              <a:defRPr sz="8300"/>
            </a:lvl8pPr>
            <a:lvl9pPr>
              <a:defRPr sz="8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49158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5746" y="9509897"/>
            <a:ext cx="13394347" cy="3963267"/>
          </a:xfrm>
        </p:spPr>
        <p:txBody>
          <a:bodyPr anchor="b"/>
          <a:lstStyle>
            <a:lvl1pPr marL="0" indent="0">
              <a:buNone/>
              <a:defRPr sz="10900" b="1"/>
            </a:lvl1pPr>
            <a:lvl2pPr marL="2078076" indent="0">
              <a:buNone/>
              <a:defRPr sz="9100" b="1"/>
            </a:lvl2pPr>
            <a:lvl3pPr marL="4156158" indent="0">
              <a:buNone/>
              <a:defRPr sz="8300" b="1"/>
            </a:lvl3pPr>
            <a:lvl4pPr marL="6234230" indent="0">
              <a:buNone/>
              <a:defRPr sz="7400" b="1"/>
            </a:lvl4pPr>
            <a:lvl5pPr marL="8312315" indent="0">
              <a:buNone/>
              <a:defRPr sz="7400" b="1"/>
            </a:lvl5pPr>
            <a:lvl6pPr marL="10390391" indent="0">
              <a:buNone/>
              <a:defRPr sz="7400" b="1"/>
            </a:lvl6pPr>
            <a:lvl7pPr marL="12468469" indent="0">
              <a:buNone/>
              <a:defRPr sz="7400" b="1"/>
            </a:lvl7pPr>
            <a:lvl8pPr marL="14546545" indent="0">
              <a:buNone/>
              <a:defRPr sz="7400" b="1"/>
            </a:lvl8pPr>
            <a:lvl9pPr marL="16624621" indent="0">
              <a:buNone/>
              <a:defRPr sz="7400" b="1"/>
            </a:lvl9pPr>
          </a:lstStyle>
          <a:p>
            <a:pPr lvl="0"/>
            <a:r>
              <a:rPr lang="de-DE"/>
              <a:t>Textmasterformat bearbeiten</a:t>
            </a:r>
          </a:p>
        </p:txBody>
      </p:sp>
      <p:sp>
        <p:nvSpPr>
          <p:cNvPr id="4" name="Inhaltsplatzhalter 3"/>
          <p:cNvSpPr>
            <a:spLocks noGrp="1"/>
          </p:cNvSpPr>
          <p:nvPr>
            <p:ph sz="half" idx="2"/>
          </p:nvPr>
        </p:nvSpPr>
        <p:spPr>
          <a:xfrm>
            <a:off x="1515746" y="13473148"/>
            <a:ext cx="13394347" cy="24477863"/>
          </a:xfrm>
        </p:spPr>
        <p:txBody>
          <a:bodyPr/>
          <a:lstStyle>
            <a:lvl1pPr>
              <a:defRPr sz="10900"/>
            </a:lvl1pPr>
            <a:lvl2pPr>
              <a:defRPr sz="9100"/>
            </a:lvl2pPr>
            <a:lvl3pPr>
              <a:defRPr sz="8300"/>
            </a:lvl3pPr>
            <a:lvl4pPr>
              <a:defRPr sz="7400"/>
            </a:lvl4pPr>
            <a:lvl5pPr>
              <a:defRPr sz="7400"/>
            </a:lvl5pPr>
            <a:lvl6pPr>
              <a:defRPr sz="7400"/>
            </a:lvl6pPr>
            <a:lvl7pPr>
              <a:defRPr sz="7400"/>
            </a:lvl7pPr>
            <a:lvl8pPr>
              <a:defRPr sz="7400"/>
            </a:lvl8pPr>
            <a:lvl9pPr>
              <a:defRPr sz="7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99552" y="9509897"/>
            <a:ext cx="13399606" cy="3963267"/>
          </a:xfrm>
        </p:spPr>
        <p:txBody>
          <a:bodyPr anchor="b"/>
          <a:lstStyle>
            <a:lvl1pPr marL="0" indent="0">
              <a:buNone/>
              <a:defRPr sz="10900" b="1"/>
            </a:lvl1pPr>
            <a:lvl2pPr marL="2078076" indent="0">
              <a:buNone/>
              <a:defRPr sz="9100" b="1"/>
            </a:lvl2pPr>
            <a:lvl3pPr marL="4156158" indent="0">
              <a:buNone/>
              <a:defRPr sz="8300" b="1"/>
            </a:lvl3pPr>
            <a:lvl4pPr marL="6234230" indent="0">
              <a:buNone/>
              <a:defRPr sz="7400" b="1"/>
            </a:lvl4pPr>
            <a:lvl5pPr marL="8312315" indent="0">
              <a:buNone/>
              <a:defRPr sz="7400" b="1"/>
            </a:lvl5pPr>
            <a:lvl6pPr marL="10390391" indent="0">
              <a:buNone/>
              <a:defRPr sz="7400" b="1"/>
            </a:lvl6pPr>
            <a:lvl7pPr marL="12468469" indent="0">
              <a:buNone/>
              <a:defRPr sz="7400" b="1"/>
            </a:lvl7pPr>
            <a:lvl8pPr marL="14546545" indent="0">
              <a:buNone/>
              <a:defRPr sz="7400" b="1"/>
            </a:lvl8pPr>
            <a:lvl9pPr marL="16624621" indent="0">
              <a:buNone/>
              <a:defRPr sz="7400" b="1"/>
            </a:lvl9pPr>
          </a:lstStyle>
          <a:p>
            <a:pPr lvl="0"/>
            <a:r>
              <a:rPr lang="de-DE"/>
              <a:t>Textmasterformat bearbeiten</a:t>
            </a:r>
          </a:p>
        </p:txBody>
      </p:sp>
      <p:sp>
        <p:nvSpPr>
          <p:cNvPr id="6" name="Inhaltsplatzhalter 5"/>
          <p:cNvSpPr>
            <a:spLocks noGrp="1"/>
          </p:cNvSpPr>
          <p:nvPr>
            <p:ph sz="quarter" idx="4"/>
          </p:nvPr>
        </p:nvSpPr>
        <p:spPr>
          <a:xfrm>
            <a:off x="15399552" y="13473148"/>
            <a:ext cx="13399606" cy="24477863"/>
          </a:xfrm>
        </p:spPr>
        <p:txBody>
          <a:bodyPr/>
          <a:lstStyle>
            <a:lvl1pPr>
              <a:defRPr sz="10900"/>
            </a:lvl1pPr>
            <a:lvl2pPr>
              <a:defRPr sz="9100"/>
            </a:lvl2pPr>
            <a:lvl3pPr>
              <a:defRPr sz="8300"/>
            </a:lvl3pPr>
            <a:lvl4pPr>
              <a:defRPr sz="7400"/>
            </a:lvl4pPr>
            <a:lvl5pPr>
              <a:defRPr sz="7400"/>
            </a:lvl5pPr>
            <a:lvl6pPr>
              <a:defRPr sz="7400"/>
            </a:lvl6pPr>
            <a:lvl7pPr>
              <a:defRPr sz="7400"/>
            </a:lvl7pPr>
            <a:lvl8pPr>
              <a:defRPr sz="7400"/>
            </a:lvl8pPr>
            <a:lvl9pPr>
              <a:defRPr sz="7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120314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335134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355882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5748" y="1691520"/>
            <a:ext cx="9973394" cy="7198793"/>
          </a:xfrm>
        </p:spPr>
        <p:txBody>
          <a:bodyPr anchor="b"/>
          <a:lstStyle>
            <a:lvl1pPr algn="l">
              <a:defRPr sz="9100" b="1"/>
            </a:lvl1pPr>
          </a:lstStyle>
          <a:p>
            <a:r>
              <a:rPr lang="de-DE"/>
              <a:t>Titelmasterformat durch Klicken bearbeiten</a:t>
            </a:r>
          </a:p>
        </p:txBody>
      </p:sp>
      <p:sp>
        <p:nvSpPr>
          <p:cNvPr id="3" name="Inhaltsplatzhalter 2"/>
          <p:cNvSpPr>
            <a:spLocks noGrp="1"/>
          </p:cNvSpPr>
          <p:nvPr>
            <p:ph idx="1"/>
          </p:nvPr>
        </p:nvSpPr>
        <p:spPr>
          <a:xfrm>
            <a:off x="11852287" y="1691534"/>
            <a:ext cx="16946869" cy="36259496"/>
          </a:xfrm>
        </p:spPr>
        <p:txBody>
          <a:bodyPr/>
          <a:lstStyle>
            <a:lvl1pPr>
              <a:defRPr sz="14300"/>
            </a:lvl1pPr>
            <a:lvl2pPr>
              <a:defRPr sz="12600"/>
            </a:lvl2pPr>
            <a:lvl3pPr>
              <a:defRPr sz="10900"/>
            </a:lvl3pPr>
            <a:lvl4pPr>
              <a:defRPr sz="9100"/>
            </a:lvl4pPr>
            <a:lvl5pPr>
              <a:defRPr sz="9100"/>
            </a:lvl5pPr>
            <a:lvl6pPr>
              <a:defRPr sz="9100"/>
            </a:lvl6pPr>
            <a:lvl7pPr>
              <a:defRPr sz="9100"/>
            </a:lvl7pPr>
            <a:lvl8pPr>
              <a:defRPr sz="9100"/>
            </a:lvl8pPr>
            <a:lvl9pPr>
              <a:defRPr sz="9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5748" y="8890317"/>
            <a:ext cx="9973394" cy="29060702"/>
          </a:xfrm>
        </p:spPr>
        <p:txBody>
          <a:bodyPr/>
          <a:lstStyle>
            <a:lvl1pPr marL="0" indent="0">
              <a:buNone/>
              <a:defRPr sz="6500"/>
            </a:lvl1pPr>
            <a:lvl2pPr marL="2078076" indent="0">
              <a:buNone/>
              <a:defRPr sz="5600"/>
            </a:lvl2pPr>
            <a:lvl3pPr marL="4156158" indent="0">
              <a:buNone/>
              <a:defRPr sz="4800"/>
            </a:lvl3pPr>
            <a:lvl4pPr marL="6234230" indent="0">
              <a:buNone/>
              <a:defRPr sz="3900"/>
            </a:lvl4pPr>
            <a:lvl5pPr marL="8312315" indent="0">
              <a:buNone/>
              <a:defRPr sz="3900"/>
            </a:lvl5pPr>
            <a:lvl6pPr marL="10390391" indent="0">
              <a:buNone/>
              <a:defRPr sz="3900"/>
            </a:lvl6pPr>
            <a:lvl7pPr marL="12468469" indent="0">
              <a:buNone/>
              <a:defRPr sz="3900"/>
            </a:lvl7pPr>
            <a:lvl8pPr marL="14546545" indent="0">
              <a:buNone/>
              <a:defRPr sz="3900"/>
            </a:lvl8pPr>
            <a:lvl9pPr marL="16624621" indent="0">
              <a:buNone/>
              <a:defRPr sz="3900"/>
            </a:lvl9pPr>
          </a:lstStyle>
          <a:p>
            <a:pPr lvl="0"/>
            <a:r>
              <a:rPr lang="de-DE"/>
              <a:t>Textmasterformat bearbeiten</a:t>
            </a:r>
          </a:p>
        </p:txBody>
      </p:sp>
      <p:sp>
        <p:nvSpPr>
          <p:cNvPr id="5" name="Datumsplatzhalter 4"/>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110355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41934" y="29739272"/>
            <a:ext cx="18188940" cy="3510892"/>
          </a:xfrm>
        </p:spPr>
        <p:txBody>
          <a:bodyPr anchor="b"/>
          <a:lstStyle>
            <a:lvl1pPr algn="l">
              <a:defRPr sz="9100" b="1"/>
            </a:lvl1pPr>
          </a:lstStyle>
          <a:p>
            <a:r>
              <a:rPr lang="de-DE"/>
              <a:t>Titelmasterformat durch Klicken bearbeiten</a:t>
            </a:r>
          </a:p>
        </p:txBody>
      </p:sp>
      <p:sp>
        <p:nvSpPr>
          <p:cNvPr id="3" name="Bildplatzhalter 2"/>
          <p:cNvSpPr>
            <a:spLocks noGrp="1"/>
          </p:cNvSpPr>
          <p:nvPr>
            <p:ph type="pic" idx="1"/>
          </p:nvPr>
        </p:nvSpPr>
        <p:spPr>
          <a:xfrm>
            <a:off x="5941934" y="3796088"/>
            <a:ext cx="18188940" cy="25490805"/>
          </a:xfrm>
        </p:spPr>
        <p:txBody>
          <a:bodyPr/>
          <a:lstStyle>
            <a:lvl1pPr marL="0" indent="0">
              <a:buNone/>
              <a:defRPr sz="14300"/>
            </a:lvl1pPr>
            <a:lvl2pPr marL="2078076" indent="0">
              <a:buNone/>
              <a:defRPr sz="12600"/>
            </a:lvl2pPr>
            <a:lvl3pPr marL="4156158" indent="0">
              <a:buNone/>
              <a:defRPr sz="10900"/>
            </a:lvl3pPr>
            <a:lvl4pPr marL="6234230" indent="0">
              <a:buNone/>
              <a:defRPr sz="9100"/>
            </a:lvl4pPr>
            <a:lvl5pPr marL="8312315" indent="0">
              <a:buNone/>
              <a:defRPr sz="9100"/>
            </a:lvl5pPr>
            <a:lvl6pPr marL="10390391" indent="0">
              <a:buNone/>
              <a:defRPr sz="9100"/>
            </a:lvl6pPr>
            <a:lvl7pPr marL="12468469" indent="0">
              <a:buNone/>
              <a:defRPr sz="9100"/>
            </a:lvl7pPr>
            <a:lvl8pPr marL="14546545" indent="0">
              <a:buNone/>
              <a:defRPr sz="9100"/>
            </a:lvl8pPr>
            <a:lvl9pPr marL="16624621" indent="0">
              <a:buNone/>
              <a:defRPr sz="9100"/>
            </a:lvl9pPr>
          </a:lstStyle>
          <a:p>
            <a:endParaRPr lang="de-DE" dirty="0"/>
          </a:p>
        </p:txBody>
      </p:sp>
      <p:sp>
        <p:nvSpPr>
          <p:cNvPr id="4" name="Textplatzhalter 3"/>
          <p:cNvSpPr>
            <a:spLocks noGrp="1"/>
          </p:cNvSpPr>
          <p:nvPr>
            <p:ph type="body" sz="half" idx="2"/>
          </p:nvPr>
        </p:nvSpPr>
        <p:spPr>
          <a:xfrm>
            <a:off x="5941934" y="33250163"/>
            <a:ext cx="18188940" cy="4986043"/>
          </a:xfrm>
        </p:spPr>
        <p:txBody>
          <a:bodyPr/>
          <a:lstStyle>
            <a:lvl1pPr marL="0" indent="0">
              <a:buNone/>
              <a:defRPr sz="6500"/>
            </a:lvl1pPr>
            <a:lvl2pPr marL="2078076" indent="0">
              <a:buNone/>
              <a:defRPr sz="5600"/>
            </a:lvl2pPr>
            <a:lvl3pPr marL="4156158" indent="0">
              <a:buNone/>
              <a:defRPr sz="4800"/>
            </a:lvl3pPr>
            <a:lvl4pPr marL="6234230" indent="0">
              <a:buNone/>
              <a:defRPr sz="3900"/>
            </a:lvl4pPr>
            <a:lvl5pPr marL="8312315" indent="0">
              <a:buNone/>
              <a:defRPr sz="3900"/>
            </a:lvl5pPr>
            <a:lvl6pPr marL="10390391" indent="0">
              <a:buNone/>
              <a:defRPr sz="3900"/>
            </a:lvl6pPr>
            <a:lvl7pPr marL="12468469" indent="0">
              <a:buNone/>
              <a:defRPr sz="3900"/>
            </a:lvl7pPr>
            <a:lvl8pPr marL="14546545" indent="0">
              <a:buNone/>
              <a:defRPr sz="3900"/>
            </a:lvl8pPr>
            <a:lvl9pPr marL="16624621" indent="0">
              <a:buNone/>
              <a:defRPr sz="3900"/>
            </a:lvl9pPr>
          </a:lstStyle>
          <a:p>
            <a:pPr lvl="0"/>
            <a:r>
              <a:rPr lang="de-DE"/>
              <a:t>Textmasterformat bearbeiten</a:t>
            </a:r>
          </a:p>
        </p:txBody>
      </p:sp>
      <p:sp>
        <p:nvSpPr>
          <p:cNvPr id="5" name="Datumsplatzhalter 4"/>
          <p:cNvSpPr>
            <a:spLocks noGrp="1"/>
          </p:cNvSpPr>
          <p:nvPr>
            <p:ph type="dt" sz="half" idx="10"/>
          </p:nvPr>
        </p:nvSpPr>
        <p:spPr/>
        <p:txBody>
          <a:bodyPr/>
          <a:lstStyle/>
          <a:p>
            <a:fld id="{386222C1-2451-45D8-84D2-0E93473552C7}" type="datetimeFigureOut">
              <a:rPr lang="de-DE" smtClean="0"/>
              <a:pPr/>
              <a:t>27.11.2018</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288412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15748" y="1701356"/>
            <a:ext cx="27283409" cy="7080780"/>
          </a:xfrm>
          <a:prstGeom prst="rect">
            <a:avLst/>
          </a:prstGeom>
        </p:spPr>
        <p:txBody>
          <a:bodyPr vert="horz" lIns="415601" tIns="207800" rIns="415601" bIns="207800" rtlCol="0" anchor="ctr">
            <a:normAutofit/>
          </a:bodyPr>
          <a:lstStyle/>
          <a:p>
            <a:r>
              <a:rPr lang="de-DE"/>
              <a:t>Titelmasterformat durch Klicken bearbeiten</a:t>
            </a:r>
          </a:p>
        </p:txBody>
      </p:sp>
      <p:sp>
        <p:nvSpPr>
          <p:cNvPr id="3" name="Textplatzhalter 2"/>
          <p:cNvSpPr>
            <a:spLocks noGrp="1"/>
          </p:cNvSpPr>
          <p:nvPr>
            <p:ph type="body" idx="1"/>
          </p:nvPr>
        </p:nvSpPr>
        <p:spPr>
          <a:xfrm>
            <a:off x="1515748" y="9913094"/>
            <a:ext cx="27283409" cy="28037921"/>
          </a:xfrm>
          <a:prstGeom prst="rect">
            <a:avLst/>
          </a:prstGeom>
        </p:spPr>
        <p:txBody>
          <a:bodyPr vert="horz" lIns="415601" tIns="207800" rIns="415601" bIns="20780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515745" y="39377014"/>
            <a:ext cx="7073478" cy="2261917"/>
          </a:xfrm>
          <a:prstGeom prst="rect">
            <a:avLst/>
          </a:prstGeom>
        </p:spPr>
        <p:txBody>
          <a:bodyPr vert="horz" lIns="415601" tIns="207800" rIns="415601" bIns="207800" rtlCol="0" anchor="ctr"/>
          <a:lstStyle>
            <a:lvl1pPr algn="l">
              <a:defRPr sz="5600">
                <a:solidFill>
                  <a:schemeClr val="tx1">
                    <a:tint val="75000"/>
                  </a:schemeClr>
                </a:solidFill>
              </a:defRPr>
            </a:lvl1pPr>
          </a:lstStyle>
          <a:p>
            <a:fld id="{386222C1-2451-45D8-84D2-0E93473552C7}" type="datetimeFigureOut">
              <a:rPr lang="de-DE" smtClean="0"/>
              <a:pPr/>
              <a:t>27.11.2018</a:t>
            </a:fld>
            <a:endParaRPr lang="de-DE" dirty="0"/>
          </a:p>
        </p:txBody>
      </p:sp>
      <p:sp>
        <p:nvSpPr>
          <p:cNvPr id="5" name="Fußzeilenplatzhalter 4"/>
          <p:cNvSpPr>
            <a:spLocks noGrp="1"/>
          </p:cNvSpPr>
          <p:nvPr>
            <p:ph type="ftr" sz="quarter" idx="3"/>
          </p:nvPr>
        </p:nvSpPr>
        <p:spPr>
          <a:xfrm>
            <a:off x="10357592" y="39377014"/>
            <a:ext cx="9599719" cy="2261917"/>
          </a:xfrm>
          <a:prstGeom prst="rect">
            <a:avLst/>
          </a:prstGeom>
        </p:spPr>
        <p:txBody>
          <a:bodyPr vert="horz" lIns="415601" tIns="207800" rIns="415601" bIns="207800" rtlCol="0" anchor="ctr"/>
          <a:lstStyle>
            <a:lvl1pPr algn="ctr">
              <a:defRPr sz="56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21725679" y="39377014"/>
            <a:ext cx="7073478" cy="2261917"/>
          </a:xfrm>
          <a:prstGeom prst="rect">
            <a:avLst/>
          </a:prstGeom>
        </p:spPr>
        <p:txBody>
          <a:bodyPr vert="horz" lIns="415601" tIns="207800" rIns="415601" bIns="207800" rtlCol="0" anchor="ctr"/>
          <a:lstStyle>
            <a:lvl1pPr algn="r">
              <a:defRPr sz="5600">
                <a:solidFill>
                  <a:schemeClr val="tx1">
                    <a:tint val="75000"/>
                  </a:schemeClr>
                </a:solidFill>
              </a:defRPr>
            </a:lvl1pPr>
          </a:lstStyle>
          <a:p>
            <a:fld id="{FD629E4C-D888-4BBF-B564-77BD8AC84D58}" type="slidenum">
              <a:rPr lang="de-DE" smtClean="0"/>
              <a:pPr/>
              <a:t>‹Nr.›</a:t>
            </a:fld>
            <a:endParaRPr lang="de-DE" dirty="0"/>
          </a:p>
        </p:txBody>
      </p:sp>
    </p:spTree>
    <p:extLst>
      <p:ext uri="{BB962C8B-B14F-4D97-AF65-F5344CB8AC3E}">
        <p14:creationId xmlns:p14="http://schemas.microsoft.com/office/powerpoint/2010/main" val="114298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6158" rtl="0" eaLnBrk="1" latinLnBrk="0" hangingPunct="1">
        <a:spcBef>
          <a:spcPct val="0"/>
        </a:spcBef>
        <a:buNone/>
        <a:defRPr sz="20000" kern="1200">
          <a:solidFill>
            <a:schemeClr val="tx1"/>
          </a:solidFill>
          <a:latin typeface="+mj-lt"/>
          <a:ea typeface="+mj-ea"/>
          <a:cs typeface="+mj-cs"/>
        </a:defRPr>
      </a:lvl1pPr>
    </p:titleStyle>
    <p:bodyStyle>
      <a:lvl1pPr marL="1558560" indent="-1558560" algn="l" defTabSz="4156158"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76873" indent="-1298797" algn="l" defTabSz="4156158"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95193" indent="-1039041" algn="l" defTabSz="4156158"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273273" indent="-1039041" algn="l" defTabSz="4156158"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51347" indent="-1039041" algn="l" defTabSz="4156158"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29428" indent="-1039041" algn="l" defTabSz="4156158"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07504" indent="-1039041" algn="l" defTabSz="4156158"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85582" indent="-1039041" algn="l" defTabSz="4156158"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63662" indent="-1039041" algn="l" defTabSz="4156158"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56158" rtl="0" eaLnBrk="1" latinLnBrk="0" hangingPunct="1">
        <a:defRPr sz="8300" kern="1200">
          <a:solidFill>
            <a:schemeClr val="tx1"/>
          </a:solidFill>
          <a:latin typeface="+mn-lt"/>
          <a:ea typeface="+mn-ea"/>
          <a:cs typeface="+mn-cs"/>
        </a:defRPr>
      </a:lvl1pPr>
      <a:lvl2pPr marL="2078076" algn="l" defTabSz="4156158" rtl="0" eaLnBrk="1" latinLnBrk="0" hangingPunct="1">
        <a:defRPr sz="8300" kern="1200">
          <a:solidFill>
            <a:schemeClr val="tx1"/>
          </a:solidFill>
          <a:latin typeface="+mn-lt"/>
          <a:ea typeface="+mn-ea"/>
          <a:cs typeface="+mn-cs"/>
        </a:defRPr>
      </a:lvl2pPr>
      <a:lvl3pPr marL="4156158" algn="l" defTabSz="4156158" rtl="0" eaLnBrk="1" latinLnBrk="0" hangingPunct="1">
        <a:defRPr sz="8300" kern="1200">
          <a:solidFill>
            <a:schemeClr val="tx1"/>
          </a:solidFill>
          <a:latin typeface="+mn-lt"/>
          <a:ea typeface="+mn-ea"/>
          <a:cs typeface="+mn-cs"/>
        </a:defRPr>
      </a:lvl3pPr>
      <a:lvl4pPr marL="6234230" algn="l" defTabSz="4156158" rtl="0" eaLnBrk="1" latinLnBrk="0" hangingPunct="1">
        <a:defRPr sz="8300" kern="1200">
          <a:solidFill>
            <a:schemeClr val="tx1"/>
          </a:solidFill>
          <a:latin typeface="+mn-lt"/>
          <a:ea typeface="+mn-ea"/>
          <a:cs typeface="+mn-cs"/>
        </a:defRPr>
      </a:lvl4pPr>
      <a:lvl5pPr marL="8312315" algn="l" defTabSz="4156158" rtl="0" eaLnBrk="1" latinLnBrk="0" hangingPunct="1">
        <a:defRPr sz="8300" kern="1200">
          <a:solidFill>
            <a:schemeClr val="tx1"/>
          </a:solidFill>
          <a:latin typeface="+mn-lt"/>
          <a:ea typeface="+mn-ea"/>
          <a:cs typeface="+mn-cs"/>
        </a:defRPr>
      </a:lvl5pPr>
      <a:lvl6pPr marL="10390391" algn="l" defTabSz="4156158" rtl="0" eaLnBrk="1" latinLnBrk="0" hangingPunct="1">
        <a:defRPr sz="8300" kern="1200">
          <a:solidFill>
            <a:schemeClr val="tx1"/>
          </a:solidFill>
          <a:latin typeface="+mn-lt"/>
          <a:ea typeface="+mn-ea"/>
          <a:cs typeface="+mn-cs"/>
        </a:defRPr>
      </a:lvl6pPr>
      <a:lvl7pPr marL="12468469" algn="l" defTabSz="4156158" rtl="0" eaLnBrk="1" latinLnBrk="0" hangingPunct="1">
        <a:defRPr sz="8300" kern="1200">
          <a:solidFill>
            <a:schemeClr val="tx1"/>
          </a:solidFill>
          <a:latin typeface="+mn-lt"/>
          <a:ea typeface="+mn-ea"/>
          <a:cs typeface="+mn-cs"/>
        </a:defRPr>
      </a:lvl7pPr>
      <a:lvl8pPr marL="14546545" algn="l" defTabSz="4156158" rtl="0" eaLnBrk="1" latinLnBrk="0" hangingPunct="1">
        <a:defRPr sz="8300" kern="1200">
          <a:solidFill>
            <a:schemeClr val="tx1"/>
          </a:solidFill>
          <a:latin typeface="+mn-lt"/>
          <a:ea typeface="+mn-ea"/>
          <a:cs typeface="+mn-cs"/>
        </a:defRPr>
      </a:lvl8pPr>
      <a:lvl9pPr marL="16624621" algn="l" defTabSz="4156158"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3.wdp"/><Relationship Id="rId3" Type="http://schemas.openxmlformats.org/officeDocument/2006/relationships/image" Target="../media/image1.jpe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image" Target="../media/image10.jp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72"/>
          <p:cNvSpPr/>
          <p:nvPr/>
        </p:nvSpPr>
        <p:spPr>
          <a:xfrm>
            <a:off x="230816" y="35139152"/>
            <a:ext cx="16262804" cy="3923794"/>
          </a:xfrm>
          <a:prstGeom prst="rect">
            <a:avLst/>
          </a:prstGeom>
          <a:solidFill>
            <a:srgbClr val="A8BFE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t" anchorCtr="0"/>
          <a:lstStyle/>
          <a:p>
            <a:pPr algn="just">
              <a:spcAft>
                <a:spcPts val="599"/>
              </a:spcAft>
            </a:pPr>
            <a:endParaRPr lang="de-DE" sz="3500">
              <a:solidFill>
                <a:srgbClr val="003366"/>
              </a:solidFill>
            </a:endParaRPr>
          </a:p>
        </p:txBody>
      </p:sp>
      <p:sp>
        <p:nvSpPr>
          <p:cNvPr id="24" name="Abgerundetes Rechteck 23"/>
          <p:cNvSpPr/>
          <p:nvPr/>
        </p:nvSpPr>
        <p:spPr>
          <a:xfrm>
            <a:off x="353757" y="21746393"/>
            <a:ext cx="29611049" cy="3086499"/>
          </a:xfrm>
          <a:prstGeom prst="roundRect">
            <a:avLst/>
          </a:prstGeom>
          <a:ln>
            <a:solidFill>
              <a:srgbClr val="002E5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36" name="Rechteck 35"/>
          <p:cNvSpPr/>
          <p:nvPr/>
        </p:nvSpPr>
        <p:spPr>
          <a:xfrm>
            <a:off x="-36238" y="39274282"/>
            <a:ext cx="30369089" cy="321103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ctr"/>
          <a:lstStyle/>
          <a:p>
            <a:pPr algn="ctr"/>
            <a:endParaRPr lang="de-DE" sz="8800"/>
          </a:p>
        </p:txBody>
      </p:sp>
      <p:sp>
        <p:nvSpPr>
          <p:cNvPr id="1025" name="Rechteck 1024"/>
          <p:cNvSpPr/>
          <p:nvPr/>
        </p:nvSpPr>
        <p:spPr>
          <a:xfrm>
            <a:off x="1" y="-192388"/>
            <a:ext cx="30314900" cy="5823362"/>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ctr"/>
          <a:lstStyle/>
          <a:p>
            <a:pPr algn="ctr"/>
            <a:endParaRPr lang="de-DE"/>
          </a:p>
        </p:txBody>
      </p:sp>
      <p:sp>
        <p:nvSpPr>
          <p:cNvPr id="6" name="Textfeld 5"/>
          <p:cNvSpPr txBox="1"/>
          <p:nvPr/>
        </p:nvSpPr>
        <p:spPr>
          <a:xfrm>
            <a:off x="10839676" y="3096321"/>
            <a:ext cx="18899775" cy="2430989"/>
          </a:xfrm>
          <a:prstGeom prst="rect">
            <a:avLst/>
          </a:prstGeom>
          <a:noFill/>
        </p:spPr>
        <p:txBody>
          <a:bodyPr wrap="square" lIns="90994" tIns="45499" rIns="90994" bIns="45499" rtlCol="0">
            <a:spAutoFit/>
          </a:bodyPr>
          <a:lstStyle/>
          <a:p>
            <a:pPr algn="ctr"/>
            <a:r>
              <a:rPr lang="de-DE" sz="5400" b="1" smtClean="0">
                <a:solidFill>
                  <a:schemeClr val="bg1"/>
                </a:solidFill>
              </a:rPr>
              <a:t>Messung akademisch vermittelter Kompetenzen von Studierenden und Hochschulabsolventen</a:t>
            </a:r>
          </a:p>
          <a:p>
            <a:pPr algn="ctr"/>
            <a:endParaRPr lang="de-DE" sz="900" b="1" smtClean="0">
              <a:solidFill>
                <a:schemeClr val="bg1"/>
              </a:solidFill>
            </a:endParaRPr>
          </a:p>
          <a:p>
            <a:pPr algn="ctr"/>
            <a:r>
              <a:rPr lang="de-DE" sz="3500" b="1" smtClean="0">
                <a:solidFill>
                  <a:schemeClr val="bg1"/>
                </a:solidFill>
              </a:rPr>
              <a:t>www.kompetenzen-im-hochschulsektor.de</a:t>
            </a:r>
            <a:endParaRPr lang="de-DE" sz="3500" b="1">
              <a:solidFill>
                <a:schemeClr val="bg1"/>
              </a:solidFill>
            </a:endParaRPr>
          </a:p>
        </p:txBody>
      </p:sp>
      <p:pic>
        <p:nvPicPr>
          <p:cNvPr id="1026" name="Picture 2" descr="\\Uni-mainz.de\dfs\Groups\03\Wirtschaftspaedagogik\HiWi\lsTroitschanskaia\Schaffer, Miriam\Koordinierungsstelle\Poster\Bilder_Logos_Hohe Qualität\fotoreih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560" y="-128556"/>
            <a:ext cx="23651837" cy="3224877"/>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Textfeld 31"/>
          <p:cNvSpPr txBox="1"/>
          <p:nvPr/>
        </p:nvSpPr>
        <p:spPr>
          <a:xfrm>
            <a:off x="4538247" y="39238003"/>
            <a:ext cx="8406249" cy="893380"/>
          </a:xfrm>
          <a:prstGeom prst="rect">
            <a:avLst/>
          </a:prstGeom>
          <a:noFill/>
        </p:spPr>
        <p:txBody>
          <a:bodyPr wrap="square" lIns="397059" tIns="198530" rIns="397059" bIns="198530" rtlCol="0">
            <a:spAutoFit/>
          </a:bodyPr>
          <a:lstStyle/>
          <a:p>
            <a:pPr algn="ctr"/>
            <a:r>
              <a:rPr lang="de-DE" sz="3200" b="1" smtClean="0">
                <a:solidFill>
                  <a:schemeClr val="bg1"/>
                </a:solidFill>
              </a:rPr>
              <a:t>Johannes Gutenberg-Universität Mainz</a:t>
            </a:r>
            <a:endParaRPr lang="de-DE" sz="3200">
              <a:solidFill>
                <a:schemeClr val="bg1"/>
              </a:solidFill>
            </a:endParaRPr>
          </a:p>
        </p:txBody>
      </p:sp>
      <p:sp>
        <p:nvSpPr>
          <p:cNvPr id="33" name="Textfeld 32"/>
          <p:cNvSpPr txBox="1"/>
          <p:nvPr/>
        </p:nvSpPr>
        <p:spPr>
          <a:xfrm>
            <a:off x="16493620" y="39218566"/>
            <a:ext cx="8072092" cy="893380"/>
          </a:xfrm>
          <a:prstGeom prst="rect">
            <a:avLst/>
          </a:prstGeom>
          <a:noFill/>
        </p:spPr>
        <p:txBody>
          <a:bodyPr wrap="square" lIns="397059" tIns="198530" rIns="397059" bIns="198530" rtlCol="0">
            <a:spAutoFit/>
          </a:bodyPr>
          <a:lstStyle/>
          <a:p>
            <a:pPr algn="ctr"/>
            <a:r>
              <a:rPr lang="de-DE" sz="3200" b="1" smtClean="0">
                <a:solidFill>
                  <a:schemeClr val="bg1"/>
                </a:solidFill>
              </a:rPr>
              <a:t>Humboldt-Universität zu Berlin</a:t>
            </a:r>
            <a:endParaRPr lang="de-DE" sz="3200">
              <a:solidFill>
                <a:schemeClr val="bg1"/>
              </a:solidFill>
            </a:endParaRPr>
          </a:p>
        </p:txBody>
      </p:sp>
      <p:sp>
        <p:nvSpPr>
          <p:cNvPr id="30" name="Textfeld 29"/>
          <p:cNvSpPr txBox="1"/>
          <p:nvPr/>
        </p:nvSpPr>
        <p:spPr>
          <a:xfrm>
            <a:off x="18866996" y="40458510"/>
            <a:ext cx="2987198" cy="1385823"/>
          </a:xfrm>
          <a:prstGeom prst="rect">
            <a:avLst/>
          </a:prstGeom>
          <a:noFill/>
        </p:spPr>
        <p:txBody>
          <a:bodyPr wrap="square" lIns="397059" tIns="198530" rIns="397059" bIns="198530" rtlCol="0">
            <a:spAutoFit/>
          </a:bodyPr>
          <a:lstStyle/>
          <a:p>
            <a:r>
              <a:rPr lang="de-DE" sz="3200">
                <a:solidFill>
                  <a:schemeClr val="bg1"/>
                </a:solidFill>
              </a:rPr>
              <a:t>Prof. Hans Anand Pant</a:t>
            </a:r>
          </a:p>
        </p:txBody>
      </p:sp>
      <p:sp>
        <p:nvSpPr>
          <p:cNvPr id="21" name="Textfeld 20"/>
          <p:cNvSpPr txBox="1"/>
          <p:nvPr/>
        </p:nvSpPr>
        <p:spPr>
          <a:xfrm>
            <a:off x="5027526" y="40251456"/>
            <a:ext cx="3577196" cy="1878265"/>
          </a:xfrm>
          <a:prstGeom prst="rect">
            <a:avLst/>
          </a:prstGeom>
          <a:noFill/>
        </p:spPr>
        <p:txBody>
          <a:bodyPr wrap="square" lIns="397059" tIns="198530" rIns="397059" bIns="198530" rtlCol="0">
            <a:spAutoFit/>
          </a:bodyPr>
          <a:lstStyle/>
          <a:p>
            <a:r>
              <a:rPr lang="de-DE" sz="3200">
                <a:solidFill>
                  <a:schemeClr val="bg1"/>
                </a:solidFill>
              </a:rPr>
              <a:t>Prof. </a:t>
            </a:r>
            <a:br>
              <a:rPr lang="de-DE" sz="3200">
                <a:solidFill>
                  <a:schemeClr val="bg1"/>
                </a:solidFill>
              </a:rPr>
            </a:br>
            <a:r>
              <a:rPr lang="de-DE" sz="3200">
                <a:solidFill>
                  <a:schemeClr val="bg1"/>
                </a:solidFill>
              </a:rPr>
              <a:t>Olga Zlatkin- Troitschanskaia       </a:t>
            </a:r>
          </a:p>
        </p:txBody>
      </p:sp>
      <p:pic>
        <p:nvPicPr>
          <p:cNvPr id="16" name="Picture 3" descr="C:\Users\faasdani\Desktop\troitschanskai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0758" t="14933" r="13382" b="34092"/>
          <a:stretch/>
        </p:blipFill>
        <p:spPr bwMode="auto">
          <a:xfrm>
            <a:off x="3257173" y="40065709"/>
            <a:ext cx="2079787" cy="2079787"/>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C:\Users\faasdani\Desktop\Photo_Lautenbach.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5316" b="1538"/>
          <a:stretch/>
        </p:blipFill>
        <p:spPr bwMode="auto">
          <a:xfrm>
            <a:off x="21566162" y="40066834"/>
            <a:ext cx="2048878" cy="2048878"/>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L:\Projekte\KoKoHs\public relations\Logos\Logo_KoKoH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5354" y="1800177"/>
            <a:ext cx="12962462" cy="611076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faasdani\Desktop\husiegel_bw_gro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16934" y="-24709"/>
            <a:ext cx="3190188" cy="3193038"/>
          </a:xfrm>
          <a:prstGeom prst="rect">
            <a:avLst/>
          </a:prstGeom>
          <a:noFill/>
          <a:extLst>
            <a:ext uri="{909E8E84-426E-40dd-AFC4-6F175D3DCCD1}">
              <a14:hiddenFill xmlns="" xmlns:a14="http://schemas.microsoft.com/office/drawing/2010/main">
                <a:solidFill>
                  <a:srgbClr val="FFFFFF"/>
                </a:solidFill>
              </a14:hiddenFill>
            </a:ext>
          </a:extLst>
        </p:spPr>
      </p:pic>
      <p:sp>
        <p:nvSpPr>
          <p:cNvPr id="80" name="Textfeld 79"/>
          <p:cNvSpPr txBox="1"/>
          <p:nvPr/>
        </p:nvSpPr>
        <p:spPr>
          <a:xfrm>
            <a:off x="83960" y="7219221"/>
            <a:ext cx="28962266" cy="1246049"/>
          </a:xfrm>
          <a:prstGeom prst="rect">
            <a:avLst/>
          </a:prstGeom>
          <a:noFill/>
        </p:spPr>
        <p:txBody>
          <a:bodyPr wrap="square" lIns="90994" tIns="45499" rIns="90994" bIns="45499" rtlCol="0">
            <a:spAutoFit/>
          </a:bodyPr>
          <a:lstStyle/>
          <a:p>
            <a:pPr algn="just">
              <a:spcAft>
                <a:spcPts val="599"/>
              </a:spcAft>
            </a:pPr>
            <a:endParaRPr lang="de-DE" sz="3500">
              <a:solidFill>
                <a:srgbClr val="1D4966"/>
              </a:solidFill>
            </a:endParaRPr>
          </a:p>
          <a:p>
            <a:pPr algn="just">
              <a:spcAft>
                <a:spcPts val="599"/>
              </a:spcAft>
            </a:pPr>
            <a:endParaRPr lang="de-DE" sz="3500">
              <a:solidFill>
                <a:srgbClr val="1D4966"/>
              </a:solidFill>
            </a:endParaRPr>
          </a:p>
        </p:txBody>
      </p:sp>
      <p:grpSp>
        <p:nvGrpSpPr>
          <p:cNvPr id="72" name="Gruppieren 71"/>
          <p:cNvGrpSpPr/>
          <p:nvPr/>
        </p:nvGrpSpPr>
        <p:grpSpPr>
          <a:xfrm>
            <a:off x="147268" y="5654847"/>
            <a:ext cx="29933210" cy="4511095"/>
            <a:chOff x="138006" y="6151402"/>
            <a:chExt cx="30037194" cy="7036417"/>
          </a:xfrm>
        </p:grpSpPr>
        <p:sp>
          <p:nvSpPr>
            <p:cNvPr id="75" name="Abgerundetes Rechteck 74"/>
            <p:cNvSpPr/>
            <p:nvPr/>
          </p:nvSpPr>
          <p:spPr>
            <a:xfrm>
              <a:off x="138006" y="6434082"/>
              <a:ext cx="30037194" cy="6232075"/>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t" anchorCtr="0"/>
            <a:lstStyle/>
            <a:p>
              <a:pPr algn="just">
                <a:spcAft>
                  <a:spcPts val="599"/>
                </a:spcAft>
              </a:pPr>
              <a:endParaRPr lang="de-DE" sz="3500">
                <a:solidFill>
                  <a:srgbClr val="003366"/>
                </a:solidFill>
              </a:endParaRPr>
            </a:p>
          </p:txBody>
        </p:sp>
        <p:sp>
          <p:nvSpPr>
            <p:cNvPr id="78" name="Textfeld 77"/>
            <p:cNvSpPr txBox="1"/>
            <p:nvPr/>
          </p:nvSpPr>
          <p:spPr>
            <a:xfrm>
              <a:off x="500175" y="6151402"/>
              <a:ext cx="29517356" cy="7036417"/>
            </a:xfrm>
            <a:prstGeom prst="roundRect">
              <a:avLst/>
            </a:prstGeom>
            <a:noFill/>
          </p:spPr>
          <p:txBody>
            <a:bodyPr wrap="square" lIns="90994" tIns="45499" rIns="90994" bIns="45499" rtlCol="0">
              <a:spAutoFit/>
            </a:bodyPr>
            <a:lstStyle/>
            <a:p>
              <a:pPr marL="0" lvl="2">
                <a:spcAft>
                  <a:spcPts val="599"/>
                </a:spcAft>
              </a:pPr>
              <a:r>
                <a:rPr lang="de-DE" sz="4000" b="1" smtClean="0">
                  <a:solidFill>
                    <a:srgbClr val="D01D31"/>
                  </a:solidFill>
                </a:rPr>
                <a:t>Anlass und Fokus des Forschungsprogramms</a:t>
              </a:r>
            </a:p>
            <a:p>
              <a:pPr marL="0" lvl="2">
                <a:spcAft>
                  <a:spcPts val="599"/>
                </a:spcAft>
              </a:pPr>
              <a:r>
                <a:rPr lang="de-DE" sz="3500" smtClean="0">
                  <a:solidFill>
                    <a:srgbClr val="003366"/>
                  </a:solidFill>
                </a:rPr>
                <a:t>Die valide Erfassung der im Studium erworbenen Kompetenzen kann Informationen zu den Bedingungen, der Gestaltung und den Wirkungen tertiärer Bildung liefern. In der ersten Förderphase der BMBF-Förderlinie „Kompetenzmodellierung und Kompetenzerfassung im Hochschulsektor“ von 2011 bis 2015 wurden Kompetenzmodelle sowie dazugehörige Instrumente entwickelt und deutschlandweit empirisch erprobt. Im neuen Forschungsprogramm werden von 2016 bis 2020 bestehende Modelle und Instrumente vertiefend validiert, innovative Mess- und Analyseverfahren entwickelt und erprobt. Der Fokus liegt dabei auf längsschnittlich angelegten, mehrere Ebenen umfassenden Analysen im Rahmen von (feld-)experimentellen Studien und dem Transfer in die Hochschulpraxis. </a:t>
              </a:r>
            </a:p>
            <a:p>
              <a:pPr marL="0" lvl="2" algn="just">
                <a:spcAft>
                  <a:spcPts val="600"/>
                </a:spcAft>
              </a:pPr>
              <a:endParaRPr lang="de-DE" sz="3400">
                <a:solidFill>
                  <a:srgbClr val="003366"/>
                </a:solidFill>
              </a:endParaRPr>
            </a:p>
          </p:txBody>
        </p:sp>
      </p:grpSp>
      <p:sp>
        <p:nvSpPr>
          <p:cNvPr id="93" name="Rechteck 92"/>
          <p:cNvSpPr/>
          <p:nvPr/>
        </p:nvSpPr>
        <p:spPr>
          <a:xfrm>
            <a:off x="16698866" y="30309887"/>
            <a:ext cx="13381611" cy="8753059"/>
          </a:xfrm>
          <a:prstGeom prst="rect">
            <a:avLst/>
          </a:prstGeom>
          <a:solidFill>
            <a:srgbClr val="A8BFE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t" anchorCtr="0"/>
          <a:lstStyle/>
          <a:p>
            <a:pPr algn="just">
              <a:spcAft>
                <a:spcPts val="599"/>
              </a:spcAft>
            </a:pPr>
            <a:endParaRPr lang="de-DE" sz="3500">
              <a:solidFill>
                <a:srgbClr val="003366"/>
              </a:solidFill>
            </a:endParaRPr>
          </a:p>
        </p:txBody>
      </p:sp>
      <p:sp>
        <p:nvSpPr>
          <p:cNvPr id="26" name="Textfeld 25"/>
          <p:cNvSpPr txBox="1"/>
          <p:nvPr/>
        </p:nvSpPr>
        <p:spPr>
          <a:xfrm>
            <a:off x="676355" y="21818401"/>
            <a:ext cx="29063096" cy="2877711"/>
          </a:xfrm>
          <a:prstGeom prst="rect">
            <a:avLst/>
          </a:prstGeom>
          <a:noFill/>
        </p:spPr>
        <p:txBody>
          <a:bodyPr wrap="square" rtlCol="0">
            <a:spAutoFit/>
          </a:bodyPr>
          <a:lstStyle/>
          <a:p>
            <a:r>
              <a:rPr lang="de-DE" sz="4000" b="1" dirty="0" smtClean="0">
                <a:solidFill>
                  <a:srgbClr val="D01D31"/>
                </a:solidFill>
              </a:rPr>
              <a:t>Ziele des wissenschaftlichen Transferprojekts</a:t>
            </a:r>
          </a:p>
          <a:p>
            <a:pPr algn="just">
              <a:spcBef>
                <a:spcPts val="600"/>
              </a:spcBef>
            </a:pPr>
            <a:r>
              <a:rPr lang="de-DE" sz="3400" dirty="0" smtClean="0">
                <a:solidFill>
                  <a:srgbClr val="003366"/>
                </a:solidFill>
              </a:rPr>
              <a:t>Von 2015 bis 2019 zielt das wissenschaftliche Transferprojekt der Johannes Gutenberg-Universität Mainz und der Humboldt-Universität zu Berlin darauf ab, die allgemeine Forschungsleistung des Programms zu optimieren, indem Austausch, Verbreitung von Ergebnissen und Befunden gefördert und der Transfer in die Praxis unterstützt wird. Durch die systematische Integration von Ergebnissen und Erkenntnissen fördert das Projekt die nationale und internationale Kompatibilität und Sichtbarkeit der </a:t>
            </a:r>
            <a:r>
              <a:rPr lang="de-DE" sz="3400" dirty="0" err="1" smtClean="0">
                <a:solidFill>
                  <a:srgbClr val="003366"/>
                </a:solidFill>
              </a:rPr>
              <a:t>KoKoHs</a:t>
            </a:r>
            <a:r>
              <a:rPr lang="de-DE" sz="3400" dirty="0" smtClean="0">
                <a:solidFill>
                  <a:srgbClr val="003366"/>
                </a:solidFill>
              </a:rPr>
              <a:t>-Forschung und fördert den Einsatz von Kompetenzmodellen und Instrumenten zur Verbesserung der Hochschulpraxis und -politik. </a:t>
            </a:r>
            <a:endParaRPr lang="de-DE" sz="3400" dirty="0">
              <a:solidFill>
                <a:srgbClr val="003366"/>
              </a:solidFill>
            </a:endParaRPr>
          </a:p>
        </p:txBody>
      </p:sp>
      <p:pic>
        <p:nvPicPr>
          <p:cNvPr id="69" name="Picture 6" descr="\\uni-mainz.de\dfs\Groups\03\Wirtschaftspaedagogik\HiWi\lsTroitschanskaia\KoKoHs Conference\Homepage\Bildmaterial&amp;Logos\Personen\Pant_bw_1_smal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471" b="29879"/>
          <a:stretch/>
        </p:blipFill>
        <p:spPr bwMode="auto">
          <a:xfrm>
            <a:off x="17165157" y="40065709"/>
            <a:ext cx="2042331" cy="2042331"/>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echteck 28"/>
          <p:cNvSpPr/>
          <p:nvPr/>
        </p:nvSpPr>
        <p:spPr>
          <a:xfrm>
            <a:off x="26249976" y="39690235"/>
            <a:ext cx="3885138" cy="2464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729" y="39723578"/>
            <a:ext cx="2469251" cy="2469251"/>
          </a:xfrm>
          <a:prstGeom prst="rect">
            <a:avLst/>
          </a:prstGeom>
        </p:spPr>
      </p:pic>
      <p:pic>
        <p:nvPicPr>
          <p:cNvPr id="5" name="Grafik 4"/>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1029" t="4369" r="1164" b="2655"/>
          <a:stretch/>
        </p:blipFill>
        <p:spPr>
          <a:xfrm>
            <a:off x="8152736" y="40034002"/>
            <a:ext cx="2101977" cy="2105744"/>
          </a:xfrm>
          <a:prstGeom prst="rect">
            <a:avLst/>
          </a:prstGeom>
        </p:spPr>
      </p:pic>
      <p:sp>
        <p:nvSpPr>
          <p:cNvPr id="66" name="Textfeld 65"/>
          <p:cNvSpPr txBox="1"/>
          <p:nvPr/>
        </p:nvSpPr>
        <p:spPr>
          <a:xfrm>
            <a:off x="10244554" y="40612812"/>
            <a:ext cx="1823210" cy="1077218"/>
          </a:xfrm>
          <a:prstGeom prst="rect">
            <a:avLst/>
          </a:prstGeom>
          <a:noFill/>
        </p:spPr>
        <p:txBody>
          <a:bodyPr wrap="square" rtlCol="0">
            <a:spAutoFit/>
          </a:bodyPr>
          <a:lstStyle/>
          <a:p>
            <a:r>
              <a:rPr lang="de-DE" sz="3200" dirty="0">
                <a:solidFill>
                  <a:schemeClr val="bg1"/>
                </a:solidFill>
              </a:rPr>
              <a:t>Jennifer Fischer</a:t>
            </a:r>
          </a:p>
        </p:txBody>
      </p:sp>
      <p:sp>
        <p:nvSpPr>
          <p:cNvPr id="12" name="Textfeld 11"/>
          <p:cNvSpPr txBox="1"/>
          <p:nvPr/>
        </p:nvSpPr>
        <p:spPr>
          <a:xfrm>
            <a:off x="23575038" y="40513819"/>
            <a:ext cx="2776306" cy="1077218"/>
          </a:xfrm>
          <a:prstGeom prst="rect">
            <a:avLst/>
          </a:prstGeom>
          <a:noFill/>
        </p:spPr>
        <p:txBody>
          <a:bodyPr wrap="square" rtlCol="0">
            <a:spAutoFit/>
          </a:bodyPr>
          <a:lstStyle/>
          <a:p>
            <a:r>
              <a:rPr lang="de-DE" sz="3200">
                <a:solidFill>
                  <a:schemeClr val="bg1"/>
                </a:solidFill>
              </a:rPr>
              <a:t>Corinna Lautenbach</a:t>
            </a:r>
          </a:p>
        </p:txBody>
      </p:sp>
      <p:sp>
        <p:nvSpPr>
          <p:cNvPr id="62" name="Rechteck 61"/>
          <p:cNvSpPr/>
          <p:nvPr/>
        </p:nvSpPr>
        <p:spPr>
          <a:xfrm>
            <a:off x="239785" y="30299120"/>
            <a:ext cx="16253835" cy="4663860"/>
          </a:xfrm>
          <a:prstGeom prst="rect">
            <a:avLst/>
          </a:prstGeom>
          <a:solidFill>
            <a:srgbClr val="A8BFE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t" anchorCtr="0"/>
          <a:lstStyle/>
          <a:p>
            <a:pPr algn="ctr"/>
            <a:endParaRPr lang="de-DE" sz="3200" b="1">
              <a:solidFill>
                <a:srgbClr val="C00000"/>
              </a:solidFill>
            </a:endParaRPr>
          </a:p>
        </p:txBody>
      </p:sp>
      <p:sp>
        <p:nvSpPr>
          <p:cNvPr id="63" name="Rechteck 62"/>
          <p:cNvSpPr/>
          <p:nvPr/>
        </p:nvSpPr>
        <p:spPr>
          <a:xfrm>
            <a:off x="239786" y="25058761"/>
            <a:ext cx="29840692" cy="5004062"/>
          </a:xfrm>
          <a:prstGeom prst="rect">
            <a:avLst/>
          </a:prstGeom>
          <a:solidFill>
            <a:srgbClr val="A8BFE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994" tIns="45499" rIns="90994" bIns="45499" rtlCol="0" anchor="t" anchorCtr="0"/>
          <a:lstStyle/>
          <a:p>
            <a:pPr algn="just">
              <a:spcAft>
                <a:spcPts val="599"/>
              </a:spcAft>
            </a:pPr>
            <a:endParaRPr lang="de-DE" sz="3500">
              <a:solidFill>
                <a:srgbClr val="003366"/>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2117920459"/>
              </p:ext>
            </p:extLst>
          </p:nvPr>
        </p:nvGraphicFramePr>
        <p:xfrm>
          <a:off x="571015" y="30819401"/>
          <a:ext cx="15512849" cy="3816425"/>
        </p:xfrm>
        <a:graphic>
          <a:graphicData uri="http://schemas.openxmlformats.org/drawingml/2006/table">
            <a:tbl>
              <a:tblPr firstRow="1" bandRow="1">
                <a:tableStyleId>{5C22544A-7EE6-4342-B048-85BDC9FD1C3A}</a:tableStyleId>
              </a:tblPr>
              <a:tblGrid>
                <a:gridCol w="13641155">
                  <a:extLst>
                    <a:ext uri="{9D8B030D-6E8A-4147-A177-3AD203B41FA5}">
                      <a16:colId xmlns:a16="http://schemas.microsoft.com/office/drawing/2014/main" val="1879217021"/>
                    </a:ext>
                  </a:extLst>
                </a:gridCol>
                <a:gridCol w="1871694">
                  <a:extLst>
                    <a:ext uri="{9D8B030D-6E8A-4147-A177-3AD203B41FA5}">
                      <a16:colId xmlns:a16="http://schemas.microsoft.com/office/drawing/2014/main" val="3127157871"/>
                    </a:ext>
                  </a:extLst>
                </a:gridCol>
              </a:tblGrid>
              <a:tr h="454237">
                <a:tc gridSpan="2">
                  <a:txBody>
                    <a:bodyPr/>
                    <a:lstStyle/>
                    <a:p>
                      <a:pPr algn="r"/>
                      <a:r>
                        <a:rPr lang="en-GB" sz="2800" b="0" noProof="0" dirty="0" err="1" smtClean="0">
                          <a:solidFill>
                            <a:srgbClr val="002E5B"/>
                          </a:solidFill>
                        </a:rPr>
                        <a:t>Anzahl</a:t>
                      </a:r>
                      <a:r>
                        <a:rPr lang="en-GB" sz="2800" b="0" noProof="0" dirty="0" smtClean="0">
                          <a:solidFill>
                            <a:srgbClr val="002E5B"/>
                          </a:solidFill>
                        </a:rPr>
                        <a:t> an </a:t>
                      </a:r>
                      <a:r>
                        <a:rPr lang="en-GB" sz="2800" b="0" noProof="0" dirty="0" err="1" smtClean="0">
                          <a:solidFill>
                            <a:srgbClr val="002E5B"/>
                          </a:solidFill>
                        </a:rPr>
                        <a:t>Projekten</a:t>
                      </a:r>
                      <a:endParaRPr lang="en-GB" sz="2800" b="0" noProof="0" dirty="0">
                        <a:solidFill>
                          <a:srgbClr val="002E5B"/>
                        </a:solidFill>
                      </a:endParaRP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hMerge="1">
                  <a:txBody>
                    <a:bodyPr/>
                    <a:lstStyle/>
                    <a:p>
                      <a:pPr algn="ctr"/>
                      <a:endParaRPr lang="en-GB" sz="3200" noProof="0" dirty="0"/>
                    </a:p>
                  </a:txBody>
                  <a:tcPr anchor="ctr">
                    <a:lnT w="12700" cap="flat" cmpd="sng" algn="ctr">
                      <a:solidFill>
                        <a:srgbClr val="FFFFFF"/>
                      </a:solidFill>
                      <a:prstDash val="solid"/>
                      <a:round/>
                      <a:headEnd type="none" w="med" len="med"/>
                      <a:tailEnd type="none" w="med" len="med"/>
                    </a:lnT>
                    <a:solidFill>
                      <a:srgbClr val="002E5B"/>
                    </a:solidFill>
                  </a:tcPr>
                </a:tc>
                <a:extLst>
                  <a:ext uri="{0D108BD9-81ED-4DB2-BD59-A6C34878D82A}">
                    <a16:rowId xmlns:a16="http://schemas.microsoft.com/office/drawing/2014/main" val="730026057"/>
                  </a:ext>
                </a:extLst>
              </a:tr>
              <a:tr h="659653">
                <a:tc>
                  <a:txBody>
                    <a:bodyPr/>
                    <a:lstStyle/>
                    <a:p>
                      <a:pPr algn="l"/>
                      <a:r>
                        <a:rPr lang="en-GB" sz="3200" noProof="0" dirty="0">
                          <a:solidFill>
                            <a:srgbClr val="002E5B"/>
                          </a:solidFill>
                        </a:rPr>
                        <a:t>Paper-Pencil-Tests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0ED"/>
                    </a:solidFill>
                  </a:tcPr>
                </a:tc>
                <a:tc>
                  <a:txBody>
                    <a:bodyPr/>
                    <a:lstStyle/>
                    <a:p>
                      <a:pPr algn="ctr"/>
                      <a:r>
                        <a:rPr lang="en-GB" sz="3000" noProof="0" dirty="0">
                          <a:solidFill>
                            <a:srgbClr val="002E5B"/>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0ED"/>
                    </a:solidFill>
                  </a:tcPr>
                </a:tc>
                <a:extLst>
                  <a:ext uri="{0D108BD9-81ED-4DB2-BD59-A6C34878D82A}">
                    <a16:rowId xmlns:a16="http://schemas.microsoft.com/office/drawing/2014/main" val="3646849931"/>
                  </a:ext>
                </a:extLst>
              </a:tr>
              <a:tr h="65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noProof="0" dirty="0" err="1" smtClean="0">
                          <a:solidFill>
                            <a:srgbClr val="002E5B"/>
                          </a:solidFill>
                        </a:rPr>
                        <a:t>ComputerbasierteTests</a:t>
                      </a:r>
                      <a:r>
                        <a:rPr lang="en-GB" sz="3200" noProof="0" dirty="0" smtClean="0">
                          <a:solidFill>
                            <a:srgbClr val="002E5B"/>
                          </a:solidFill>
                        </a:rPr>
                        <a:t> </a:t>
                      </a:r>
                      <a:endParaRPr lang="en-GB" sz="3200" noProof="0" dirty="0">
                        <a:solidFill>
                          <a:srgbClr val="002E5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8BFE7"/>
                    </a:solidFill>
                  </a:tcPr>
                </a:tc>
                <a:tc>
                  <a:txBody>
                    <a:bodyPr/>
                    <a:lstStyle/>
                    <a:p>
                      <a:pPr algn="ctr"/>
                      <a:r>
                        <a:rPr lang="en-GB" sz="3000" b="0" noProof="0" dirty="0">
                          <a:solidFill>
                            <a:srgbClr val="002E5B"/>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8BFE7"/>
                    </a:solidFill>
                  </a:tcPr>
                </a:tc>
                <a:extLst>
                  <a:ext uri="{0D108BD9-81ED-4DB2-BD59-A6C34878D82A}">
                    <a16:rowId xmlns:a16="http://schemas.microsoft.com/office/drawing/2014/main" val="3747435977"/>
                  </a:ext>
                </a:extLst>
              </a:tr>
              <a:tr h="659653">
                <a:tc>
                  <a:txBody>
                    <a:bodyPr/>
                    <a:lstStyle/>
                    <a:p>
                      <a:pPr algn="l"/>
                      <a:r>
                        <a:rPr lang="en-GB" sz="3200" noProof="0" dirty="0" err="1" smtClean="0">
                          <a:solidFill>
                            <a:srgbClr val="002E5B"/>
                          </a:solidFill>
                        </a:rPr>
                        <a:t>Videobasierte</a:t>
                      </a:r>
                      <a:r>
                        <a:rPr lang="en-GB" sz="3200" noProof="0" dirty="0" smtClean="0">
                          <a:solidFill>
                            <a:srgbClr val="002E5B"/>
                          </a:solidFill>
                        </a:rPr>
                        <a:t> </a:t>
                      </a:r>
                      <a:r>
                        <a:rPr lang="en-GB" sz="3200" noProof="0" dirty="0">
                          <a:solidFill>
                            <a:srgbClr val="002E5B"/>
                          </a:solidFill>
                        </a:rPr>
                        <a:t>Tests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0ED"/>
                    </a:solidFill>
                  </a:tcPr>
                </a:tc>
                <a:tc>
                  <a:txBody>
                    <a:bodyPr/>
                    <a:lstStyle/>
                    <a:p>
                      <a:pPr algn="ctr"/>
                      <a:r>
                        <a:rPr lang="en-GB" sz="3000" noProof="0" dirty="0">
                          <a:solidFill>
                            <a:srgbClr val="002E5B"/>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0ED"/>
                    </a:solidFill>
                  </a:tcPr>
                </a:tc>
                <a:extLst>
                  <a:ext uri="{0D108BD9-81ED-4DB2-BD59-A6C34878D82A}">
                    <a16:rowId xmlns:a16="http://schemas.microsoft.com/office/drawing/2014/main" val="3283285121"/>
                  </a:ext>
                </a:extLst>
              </a:tr>
              <a:tr h="659653">
                <a:tc>
                  <a:txBody>
                    <a:bodyPr/>
                    <a:lstStyle/>
                    <a:p>
                      <a:pPr algn="l"/>
                      <a:r>
                        <a:rPr lang="en-GB" sz="3200" noProof="0" dirty="0" err="1" smtClean="0">
                          <a:solidFill>
                            <a:srgbClr val="002E5B"/>
                          </a:solidFill>
                        </a:rPr>
                        <a:t>Simulationsbasierte</a:t>
                      </a:r>
                      <a:r>
                        <a:rPr lang="en-GB" sz="3200" noProof="0" dirty="0" smtClean="0">
                          <a:solidFill>
                            <a:srgbClr val="002E5B"/>
                          </a:solidFill>
                        </a:rPr>
                        <a:t> </a:t>
                      </a:r>
                      <a:r>
                        <a:rPr lang="en-GB" sz="3200" noProof="0" dirty="0" err="1" smtClean="0">
                          <a:solidFill>
                            <a:srgbClr val="002E5B"/>
                          </a:solidFill>
                        </a:rPr>
                        <a:t>Testverfahren</a:t>
                      </a:r>
                      <a:r>
                        <a:rPr lang="en-GB" sz="3200" noProof="0" dirty="0" smtClean="0">
                          <a:solidFill>
                            <a:srgbClr val="002E5B"/>
                          </a:solidFill>
                        </a:rPr>
                        <a:t> (</a:t>
                      </a:r>
                      <a:r>
                        <a:rPr lang="en-GB" sz="3200" noProof="0" dirty="0" err="1" smtClean="0">
                          <a:solidFill>
                            <a:srgbClr val="002E5B"/>
                          </a:solidFill>
                        </a:rPr>
                        <a:t>ohne</a:t>
                      </a:r>
                      <a:r>
                        <a:rPr lang="en-GB" sz="3200" baseline="0" noProof="0" dirty="0" smtClean="0">
                          <a:solidFill>
                            <a:srgbClr val="002E5B"/>
                          </a:solidFill>
                        </a:rPr>
                        <a:t> </a:t>
                      </a:r>
                      <a:r>
                        <a:rPr lang="en-GB" sz="3200" baseline="0" noProof="0" dirty="0" err="1" smtClean="0">
                          <a:solidFill>
                            <a:srgbClr val="002E5B"/>
                          </a:solidFill>
                        </a:rPr>
                        <a:t>Videosequenzen</a:t>
                      </a:r>
                      <a:r>
                        <a:rPr lang="en-GB" sz="3200" noProof="0" dirty="0" smtClean="0">
                          <a:solidFill>
                            <a:srgbClr val="002E5B"/>
                          </a:solidFill>
                        </a:rPr>
                        <a:t>)</a:t>
                      </a:r>
                      <a:endParaRPr lang="en-GB" sz="3200" noProof="0" dirty="0">
                        <a:solidFill>
                          <a:srgbClr val="002E5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8BFE7"/>
                    </a:solidFill>
                  </a:tcPr>
                </a:tc>
                <a:tc>
                  <a:txBody>
                    <a:bodyPr/>
                    <a:lstStyle/>
                    <a:p>
                      <a:pPr algn="ctr"/>
                      <a:r>
                        <a:rPr lang="en-GB" sz="3000" noProof="0" dirty="0">
                          <a:solidFill>
                            <a:srgbClr val="002E5B"/>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8BFE7"/>
                    </a:solidFill>
                  </a:tcPr>
                </a:tc>
                <a:extLst>
                  <a:ext uri="{0D108BD9-81ED-4DB2-BD59-A6C34878D82A}">
                    <a16:rowId xmlns:a16="http://schemas.microsoft.com/office/drawing/2014/main" val="1384200135"/>
                  </a:ext>
                </a:extLst>
              </a:tr>
              <a:tr h="659653">
                <a:tc>
                  <a:txBody>
                    <a:bodyPr/>
                    <a:lstStyle/>
                    <a:p>
                      <a:pPr algn="l"/>
                      <a:r>
                        <a:rPr lang="en-GB" sz="3200" noProof="0" dirty="0" err="1" smtClean="0">
                          <a:solidFill>
                            <a:srgbClr val="002E5B"/>
                          </a:solidFill>
                        </a:rPr>
                        <a:t>Sonstige</a:t>
                      </a:r>
                      <a:r>
                        <a:rPr lang="en-GB" sz="3200" baseline="0" noProof="0" dirty="0" smtClean="0">
                          <a:solidFill>
                            <a:srgbClr val="002E5B"/>
                          </a:solidFill>
                        </a:rPr>
                        <a:t> </a:t>
                      </a:r>
                      <a:r>
                        <a:rPr lang="en-GB" sz="3200" baseline="0" noProof="0" dirty="0" err="1" smtClean="0">
                          <a:solidFill>
                            <a:srgbClr val="002E5B"/>
                          </a:solidFill>
                        </a:rPr>
                        <a:t>Instrumente</a:t>
                      </a:r>
                      <a:r>
                        <a:rPr lang="en-GB" sz="3200" noProof="0" dirty="0" smtClean="0">
                          <a:solidFill>
                            <a:srgbClr val="002E5B"/>
                          </a:solidFill>
                        </a:rPr>
                        <a:t> (</a:t>
                      </a:r>
                      <a:r>
                        <a:rPr lang="en-GB" sz="3200" noProof="0" dirty="0" err="1" smtClean="0">
                          <a:solidFill>
                            <a:srgbClr val="002E5B"/>
                          </a:solidFill>
                        </a:rPr>
                        <a:t>Beobachtungsverfahren</a:t>
                      </a:r>
                      <a:r>
                        <a:rPr lang="en-GB" sz="3200" noProof="0" dirty="0" smtClean="0">
                          <a:solidFill>
                            <a:srgbClr val="002E5B"/>
                          </a:solidFill>
                        </a:rPr>
                        <a:t>,</a:t>
                      </a:r>
                      <a:r>
                        <a:rPr lang="en-GB" sz="3200" baseline="0" noProof="0" dirty="0" smtClean="0">
                          <a:solidFill>
                            <a:srgbClr val="002E5B"/>
                          </a:solidFill>
                        </a:rPr>
                        <a:t> Handy-Apps, </a:t>
                      </a:r>
                      <a:r>
                        <a:rPr lang="en-GB" sz="3200" baseline="0" noProof="0" dirty="0" err="1" smtClean="0">
                          <a:solidFill>
                            <a:srgbClr val="002E5B"/>
                          </a:solidFill>
                        </a:rPr>
                        <a:t>Arbeitsproben</a:t>
                      </a:r>
                      <a:r>
                        <a:rPr lang="en-GB" sz="3200" baseline="0" noProof="0" dirty="0" smtClean="0">
                          <a:solidFill>
                            <a:srgbClr val="002E5B"/>
                          </a:solidFill>
                        </a:rPr>
                        <a:t> </a:t>
                      </a:r>
                      <a:r>
                        <a:rPr lang="en-GB" sz="3200" baseline="0" noProof="0" dirty="0">
                          <a:solidFill>
                            <a:srgbClr val="002E5B"/>
                          </a:solidFill>
                        </a:rPr>
                        <a:t>etc.)</a:t>
                      </a:r>
                      <a:endParaRPr lang="en-GB" sz="3200" noProof="0" dirty="0">
                        <a:solidFill>
                          <a:srgbClr val="002E5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0ED"/>
                    </a:solidFill>
                  </a:tcPr>
                </a:tc>
                <a:tc>
                  <a:txBody>
                    <a:bodyPr/>
                    <a:lstStyle/>
                    <a:p>
                      <a:pPr algn="ctr"/>
                      <a:r>
                        <a:rPr lang="en-GB" sz="3000" noProof="0" dirty="0">
                          <a:solidFill>
                            <a:srgbClr val="002E5B"/>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0ED"/>
                    </a:solidFill>
                  </a:tcPr>
                </a:tc>
                <a:extLst>
                  <a:ext uri="{0D108BD9-81ED-4DB2-BD59-A6C34878D82A}">
                    <a16:rowId xmlns:a16="http://schemas.microsoft.com/office/drawing/2014/main" val="1300435904"/>
                  </a:ext>
                </a:extLst>
              </a:tr>
            </a:tbl>
          </a:graphicData>
        </a:graphic>
      </p:graphicFrame>
      <p:sp>
        <p:nvSpPr>
          <p:cNvPr id="7" name="Textfeld 6"/>
          <p:cNvSpPr txBox="1"/>
          <p:nvPr/>
        </p:nvSpPr>
        <p:spPr>
          <a:xfrm>
            <a:off x="5206947" y="30459361"/>
            <a:ext cx="7521611" cy="707886"/>
          </a:xfrm>
          <a:prstGeom prst="rect">
            <a:avLst/>
          </a:prstGeom>
          <a:noFill/>
        </p:spPr>
        <p:txBody>
          <a:bodyPr wrap="square" rtlCol="0">
            <a:spAutoFit/>
          </a:bodyPr>
          <a:lstStyle/>
          <a:p>
            <a:r>
              <a:rPr lang="de-DE" sz="4000" b="1" dirty="0" smtClean="0">
                <a:solidFill>
                  <a:srgbClr val="002E5B"/>
                </a:solidFill>
              </a:rPr>
              <a:t>Arten von Testinstrumenten</a:t>
            </a:r>
            <a:endParaRPr lang="de-DE" sz="4000" b="1" dirty="0">
              <a:solidFill>
                <a:srgbClr val="002E5B"/>
              </a:solidFill>
            </a:endParaRPr>
          </a:p>
        </p:txBody>
      </p:sp>
      <p:graphicFrame>
        <p:nvGraphicFramePr>
          <p:cNvPr id="13" name="Tabelle 12"/>
          <p:cNvGraphicFramePr>
            <a:graphicFrameLocks noGrp="1"/>
          </p:cNvGraphicFramePr>
          <p:nvPr>
            <p:extLst>
              <p:ext uri="{D42A27DB-BD31-4B8C-83A1-F6EECF244321}">
                <p14:modId xmlns:p14="http://schemas.microsoft.com/office/powerpoint/2010/main" val="2231571803"/>
              </p:ext>
            </p:extLst>
          </p:nvPr>
        </p:nvGraphicFramePr>
        <p:xfrm>
          <a:off x="17152997" y="30810508"/>
          <a:ext cx="12550069" cy="8073789"/>
        </p:xfrm>
        <a:graphic>
          <a:graphicData uri="http://schemas.openxmlformats.org/drawingml/2006/table">
            <a:tbl>
              <a:tblPr firstRow="1" bandRow="1">
                <a:tableStyleId>{5C22544A-7EE6-4342-B048-85BDC9FD1C3A}</a:tableStyleId>
              </a:tblPr>
              <a:tblGrid>
                <a:gridCol w="1748869">
                  <a:extLst>
                    <a:ext uri="{9D8B030D-6E8A-4147-A177-3AD203B41FA5}">
                      <a16:colId xmlns:a16="http://schemas.microsoft.com/office/drawing/2014/main" val="4015448773"/>
                    </a:ext>
                  </a:extLst>
                </a:gridCol>
                <a:gridCol w="9638544">
                  <a:extLst>
                    <a:ext uri="{9D8B030D-6E8A-4147-A177-3AD203B41FA5}">
                      <a16:colId xmlns:a16="http://schemas.microsoft.com/office/drawing/2014/main" val="2429050918"/>
                    </a:ext>
                  </a:extLst>
                </a:gridCol>
                <a:gridCol w="1162656">
                  <a:extLst>
                    <a:ext uri="{9D8B030D-6E8A-4147-A177-3AD203B41FA5}">
                      <a16:colId xmlns:a16="http://schemas.microsoft.com/office/drawing/2014/main" val="203042939"/>
                    </a:ext>
                  </a:extLst>
                </a:gridCol>
              </a:tblGrid>
              <a:tr h="533361">
                <a:tc gridSpan="3">
                  <a:txBody>
                    <a:bodyPr/>
                    <a:lstStyle/>
                    <a:p>
                      <a:pPr algn="r"/>
                      <a:r>
                        <a:rPr lang="en-GB" sz="2800" b="0" noProof="0" dirty="0" err="1" smtClean="0">
                          <a:solidFill>
                            <a:srgbClr val="002E5B"/>
                          </a:solidFill>
                        </a:rPr>
                        <a:t>Anzahl</a:t>
                      </a:r>
                      <a:r>
                        <a:rPr lang="en-GB" sz="2800" b="0" baseline="0" noProof="0" dirty="0" smtClean="0">
                          <a:solidFill>
                            <a:srgbClr val="002E5B"/>
                          </a:solidFill>
                        </a:rPr>
                        <a:t> an </a:t>
                      </a:r>
                      <a:r>
                        <a:rPr lang="en-GB" sz="2800" b="0" noProof="0" dirty="0" err="1" smtClean="0">
                          <a:solidFill>
                            <a:srgbClr val="002E5B"/>
                          </a:solidFill>
                        </a:rPr>
                        <a:t>Projekten</a:t>
                      </a:r>
                      <a:endParaRPr lang="en-GB" sz="2800" b="0" noProof="0" dirty="0">
                        <a:solidFill>
                          <a:srgbClr val="002E5B"/>
                        </a:solidFill>
                      </a:endParaRPr>
                    </a:p>
                  </a:txBody>
                  <a:tcPr anchor="b">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hMerge="1">
                  <a:txBody>
                    <a:bodyPr/>
                    <a:lstStyle/>
                    <a:p>
                      <a:endParaRPr lang="de-DE"/>
                    </a:p>
                  </a:txBody>
                  <a:tcPr/>
                </a:tc>
                <a:tc hMerge="1">
                  <a:txBody>
                    <a:bodyPr/>
                    <a:lstStyle/>
                    <a:p>
                      <a:pPr algn="ctr"/>
                      <a:endParaRPr lang="en-GB" sz="3000" b="1" noProof="0" dirty="0"/>
                    </a:p>
                  </a:txBody>
                  <a:tcP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3599210580"/>
                  </a:ext>
                </a:extLst>
              </a:tr>
              <a:tr h="579962">
                <a:tc rowSpan="9">
                  <a:txBody>
                    <a:bodyPr/>
                    <a:lstStyle/>
                    <a:p>
                      <a:pPr algn="ctr"/>
                      <a:r>
                        <a:rPr lang="en-GB" sz="3600" b="1" noProof="0" dirty="0" err="1" smtClean="0">
                          <a:solidFill>
                            <a:srgbClr val="002E5B"/>
                          </a:solidFill>
                        </a:rPr>
                        <a:t>Bereits</a:t>
                      </a:r>
                      <a:r>
                        <a:rPr lang="en-GB" sz="3600" b="1" baseline="0" noProof="0" dirty="0" smtClean="0">
                          <a:solidFill>
                            <a:srgbClr val="002E5B"/>
                          </a:solidFill>
                        </a:rPr>
                        <a:t> </a:t>
                      </a:r>
                      <a:r>
                        <a:rPr lang="en-GB" sz="3600" b="1" baseline="0" noProof="0" dirty="0" err="1" smtClean="0">
                          <a:solidFill>
                            <a:srgbClr val="002E5B"/>
                          </a:solidFill>
                        </a:rPr>
                        <a:t>erprobte</a:t>
                      </a:r>
                      <a:r>
                        <a:rPr lang="en-GB" sz="3600" b="1" baseline="0" noProof="0" dirty="0" smtClean="0">
                          <a:solidFill>
                            <a:srgbClr val="002E5B"/>
                          </a:solidFill>
                        </a:rPr>
                        <a:t> </a:t>
                      </a:r>
                      <a:r>
                        <a:rPr lang="en-GB" sz="3600" b="1" baseline="0" noProof="0" dirty="0" err="1" smtClean="0">
                          <a:solidFill>
                            <a:srgbClr val="002E5B"/>
                          </a:solidFill>
                        </a:rPr>
                        <a:t>Einsatzbereiche</a:t>
                      </a:r>
                      <a:endParaRPr lang="en-GB" sz="3600" b="1" noProof="0" dirty="0">
                        <a:solidFill>
                          <a:srgbClr val="002E5B"/>
                        </a:solidFill>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r>
                        <a:rPr lang="en-GB" sz="3200" noProof="0" dirty="0" err="1" smtClean="0">
                          <a:solidFill>
                            <a:srgbClr val="002E5B"/>
                          </a:solidFill>
                        </a:rPr>
                        <a:t>Studieneingangsphase</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908570004"/>
                  </a:ext>
                </a:extLst>
              </a:tr>
              <a:tr h="579962">
                <a:tc vMerge="1">
                  <a:txBody>
                    <a:bodyPr/>
                    <a:lstStyle/>
                    <a:p>
                      <a:endParaRPr lang="de-DE" dirty="0"/>
                    </a:p>
                  </a:txBody>
                  <a:tcPr/>
                </a:tc>
                <a:tc>
                  <a:txBody>
                    <a:bodyPr/>
                    <a:lstStyle/>
                    <a:p>
                      <a:r>
                        <a:rPr lang="en-GB" sz="3200" noProof="0" dirty="0" err="1" smtClean="0">
                          <a:solidFill>
                            <a:srgbClr val="002E5B"/>
                          </a:solidFill>
                        </a:rPr>
                        <a:t>Studienbegleitend</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a:txBody>
                    <a:bodyPr/>
                    <a:lstStyle/>
                    <a:p>
                      <a:pPr algn="ctr"/>
                      <a:r>
                        <a:rPr lang="en-GB" sz="3000" noProof="0" dirty="0">
                          <a:solidFill>
                            <a:srgbClr val="002E5B"/>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extLst>
                  <a:ext uri="{0D108BD9-81ED-4DB2-BD59-A6C34878D82A}">
                    <a16:rowId xmlns:a16="http://schemas.microsoft.com/office/drawing/2014/main" val="2311991234"/>
                  </a:ext>
                </a:extLst>
              </a:tr>
              <a:tr h="579962">
                <a:tc vMerge="1">
                  <a:txBody>
                    <a:bodyPr/>
                    <a:lstStyle/>
                    <a:p>
                      <a:endParaRPr lang="de-DE"/>
                    </a:p>
                  </a:txBody>
                  <a:tcPr/>
                </a:tc>
                <a:tc>
                  <a:txBody>
                    <a:bodyPr/>
                    <a:lstStyle/>
                    <a:p>
                      <a:r>
                        <a:rPr lang="en-GB" sz="3200" noProof="0" dirty="0" err="1" smtClean="0">
                          <a:solidFill>
                            <a:srgbClr val="002E5B"/>
                          </a:solidFill>
                        </a:rPr>
                        <a:t>Abschlussphase</a:t>
                      </a:r>
                      <a:r>
                        <a:rPr lang="en-GB" sz="3200" noProof="0" dirty="0" smtClean="0">
                          <a:solidFill>
                            <a:srgbClr val="002E5B"/>
                          </a:solidFill>
                        </a:rPr>
                        <a:t> </a:t>
                      </a:r>
                      <a:r>
                        <a:rPr lang="en-GB" sz="3200" noProof="0" dirty="0" err="1" smtClean="0">
                          <a:solidFill>
                            <a:srgbClr val="002E5B"/>
                          </a:solidFill>
                        </a:rPr>
                        <a:t>Studium</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385273988"/>
                  </a:ext>
                </a:extLst>
              </a:tr>
              <a:tr h="579962">
                <a:tc vMerge="1">
                  <a:txBody>
                    <a:bodyPr/>
                    <a:lstStyle/>
                    <a:p>
                      <a:endParaRPr lang="de-DE" dirty="0"/>
                    </a:p>
                  </a:txBody>
                  <a:tcPr/>
                </a:tc>
                <a:tc>
                  <a:txBody>
                    <a:bodyPr/>
                    <a:lstStyle/>
                    <a:p>
                      <a:r>
                        <a:rPr lang="en-GB" sz="3200" noProof="0" dirty="0">
                          <a:solidFill>
                            <a:srgbClr val="002E5B"/>
                          </a:solidFill>
                        </a:rPr>
                        <a:t>Bachelor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a:txBody>
                    <a:bodyPr/>
                    <a:lstStyle/>
                    <a:p>
                      <a:pPr algn="ctr"/>
                      <a:r>
                        <a:rPr lang="en-GB" sz="3000" noProof="0" dirty="0">
                          <a:solidFill>
                            <a:srgbClr val="002E5B"/>
                          </a:solidFill>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extLst>
                  <a:ext uri="{0D108BD9-81ED-4DB2-BD59-A6C34878D82A}">
                    <a16:rowId xmlns:a16="http://schemas.microsoft.com/office/drawing/2014/main" val="2867033499"/>
                  </a:ext>
                </a:extLst>
              </a:tr>
              <a:tr h="579962">
                <a:tc vMerge="1">
                  <a:txBody>
                    <a:bodyPr/>
                    <a:lstStyle/>
                    <a:p>
                      <a:endParaRPr lang="de-DE" dirty="0"/>
                    </a:p>
                  </a:txBody>
                  <a:tcPr/>
                </a:tc>
                <a:tc>
                  <a:txBody>
                    <a:bodyPr/>
                    <a:lstStyle/>
                    <a:p>
                      <a:r>
                        <a:rPr lang="en-GB" sz="3200" noProof="0" dirty="0">
                          <a:solidFill>
                            <a:srgbClr val="002E5B"/>
                          </a:solidFill>
                        </a:rPr>
                        <a:t>Master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3058150779"/>
                  </a:ext>
                </a:extLst>
              </a:tr>
              <a:tr h="579962">
                <a:tc vMerge="1">
                  <a:txBody>
                    <a:bodyPr/>
                    <a:lstStyle/>
                    <a:p>
                      <a:pPr algn="ctr"/>
                      <a:endParaRPr lang="de-DE" sz="1800" b="1" dirty="0"/>
                    </a:p>
                  </a:txBody>
                  <a:tcPr anchor="ctr"/>
                </a:tc>
                <a:tc>
                  <a:txBody>
                    <a:bodyPr/>
                    <a:lstStyle/>
                    <a:p>
                      <a:r>
                        <a:rPr lang="en-GB" sz="3200" noProof="0" dirty="0" err="1" smtClean="0">
                          <a:solidFill>
                            <a:srgbClr val="002E5B"/>
                          </a:solidFill>
                        </a:rPr>
                        <a:t>Praktische</a:t>
                      </a:r>
                      <a:r>
                        <a:rPr lang="en-GB" sz="3200" baseline="0" noProof="0" dirty="0" smtClean="0">
                          <a:solidFill>
                            <a:srgbClr val="002E5B"/>
                          </a:solidFill>
                        </a:rPr>
                        <a:t> Phase/ </a:t>
                      </a:r>
                      <a:r>
                        <a:rPr lang="en-GB" sz="3200" baseline="0" noProof="0" dirty="0" err="1" smtClean="0">
                          <a:solidFill>
                            <a:srgbClr val="002E5B"/>
                          </a:solidFill>
                        </a:rPr>
                        <a:t>Referendariat</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a:txBody>
                    <a:bodyPr/>
                    <a:lstStyle/>
                    <a:p>
                      <a:pPr algn="ctr"/>
                      <a:r>
                        <a:rPr lang="en-GB" sz="3000" noProof="0" dirty="0">
                          <a:solidFill>
                            <a:srgbClr val="002E5B"/>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extLst>
                  <a:ext uri="{0D108BD9-81ED-4DB2-BD59-A6C34878D82A}">
                    <a16:rowId xmlns:a16="http://schemas.microsoft.com/office/drawing/2014/main" val="3088247330"/>
                  </a:ext>
                </a:extLst>
              </a:tr>
              <a:tr h="579962">
                <a:tc vMerge="1">
                  <a:txBody>
                    <a:bodyPr/>
                    <a:lstStyle/>
                    <a:p>
                      <a:pPr algn="ctr"/>
                      <a:endParaRPr lang="de-DE" sz="1800" b="1" dirty="0"/>
                    </a:p>
                  </a:txBody>
                  <a:tcPr anchor="ctr"/>
                </a:tc>
                <a:tc>
                  <a:txBody>
                    <a:bodyPr/>
                    <a:lstStyle/>
                    <a:p>
                      <a:r>
                        <a:rPr lang="en-GB" sz="3200" noProof="0" dirty="0" err="1" smtClean="0">
                          <a:solidFill>
                            <a:srgbClr val="002E5B"/>
                          </a:solidFill>
                        </a:rPr>
                        <a:t>Beruf</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2415948020"/>
                  </a:ext>
                </a:extLst>
              </a:tr>
              <a:tr h="579962">
                <a:tc vMerge="1">
                  <a:txBody>
                    <a:bodyPr/>
                    <a:lstStyle/>
                    <a:p>
                      <a:pPr algn="ctr"/>
                      <a:endParaRPr lang="de-DE" sz="1800" b="1" dirty="0"/>
                    </a:p>
                  </a:txBody>
                  <a:tcPr anchor="ctr"/>
                </a:tc>
                <a:tc>
                  <a:txBody>
                    <a:bodyPr/>
                    <a:lstStyle/>
                    <a:p>
                      <a:r>
                        <a:rPr lang="en-GB" sz="3200" noProof="0" dirty="0">
                          <a:solidFill>
                            <a:srgbClr val="002E5B"/>
                          </a:solidFill>
                        </a:rPr>
                        <a:t>Local Assessment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a:txBody>
                    <a:bodyPr/>
                    <a:lstStyle/>
                    <a:p>
                      <a:pPr algn="ctr"/>
                      <a:r>
                        <a:rPr lang="en-GB" sz="3000" noProof="0" dirty="0">
                          <a:solidFill>
                            <a:srgbClr val="002E5B"/>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extLst>
                  <a:ext uri="{0D108BD9-81ED-4DB2-BD59-A6C34878D82A}">
                    <a16:rowId xmlns:a16="http://schemas.microsoft.com/office/drawing/2014/main" val="261060779"/>
                  </a:ext>
                </a:extLst>
              </a:tr>
              <a:tr h="579962">
                <a:tc vMerge="1">
                  <a:txBody>
                    <a:bodyPr/>
                    <a:lstStyle/>
                    <a:p>
                      <a:pPr algn="ctr"/>
                      <a:endParaRPr lang="de-DE" sz="1800" b="1" dirty="0"/>
                    </a:p>
                  </a:txBody>
                  <a:tcPr anchor="ctr"/>
                </a:tc>
                <a:tc>
                  <a:txBody>
                    <a:bodyPr/>
                    <a:lstStyle/>
                    <a:p>
                      <a:r>
                        <a:rPr lang="en-GB" sz="3200" noProof="0" dirty="0">
                          <a:solidFill>
                            <a:srgbClr val="002E5B"/>
                          </a:solidFill>
                        </a:rPr>
                        <a:t>Large-Scale-Assessment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2785636743"/>
                  </a:ext>
                </a:extLst>
              </a:tr>
              <a:tr h="579962">
                <a:tc rowSpan="4">
                  <a:txBody>
                    <a:bodyPr/>
                    <a:lstStyle/>
                    <a:p>
                      <a:pPr algn="ctr"/>
                      <a:r>
                        <a:rPr lang="en-GB" sz="3600" b="1" baseline="0" noProof="0" dirty="0" err="1" smtClean="0">
                          <a:solidFill>
                            <a:srgbClr val="002E5B"/>
                          </a:solidFill>
                        </a:rPr>
                        <a:t>Potenzielle</a:t>
                      </a:r>
                      <a:r>
                        <a:rPr lang="en-GB" sz="3600" b="1" baseline="0" noProof="0" dirty="0" smtClean="0">
                          <a:solidFill>
                            <a:srgbClr val="002E5B"/>
                          </a:solidFill>
                        </a:rPr>
                        <a:t> </a:t>
                      </a:r>
                      <a:r>
                        <a:rPr lang="en-GB" sz="3600" b="1" baseline="0" noProof="0" dirty="0" err="1" smtClean="0">
                          <a:solidFill>
                            <a:srgbClr val="002E5B"/>
                          </a:solidFill>
                        </a:rPr>
                        <a:t>Einsatz-bereiche</a:t>
                      </a:r>
                      <a:endParaRPr lang="en-GB" sz="3600" b="1" noProof="0" dirty="0">
                        <a:solidFill>
                          <a:srgbClr val="002E5B"/>
                        </a:solidFill>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r>
                        <a:rPr lang="en-GB" sz="3200" noProof="0" dirty="0">
                          <a:solidFill>
                            <a:srgbClr val="002E5B"/>
                          </a:solidFill>
                        </a:rPr>
                        <a:t>Formative </a:t>
                      </a:r>
                      <a:r>
                        <a:rPr lang="en-GB" sz="3200" noProof="0" dirty="0" err="1" smtClean="0">
                          <a:solidFill>
                            <a:srgbClr val="002E5B"/>
                          </a:solidFill>
                        </a:rPr>
                        <a:t>Diagnostik</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a:txBody>
                    <a:bodyPr/>
                    <a:lstStyle/>
                    <a:p>
                      <a:pPr algn="ctr"/>
                      <a:r>
                        <a:rPr lang="en-GB" sz="3000" noProof="0" dirty="0">
                          <a:solidFill>
                            <a:srgbClr val="002E5B"/>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extLst>
                  <a:ext uri="{0D108BD9-81ED-4DB2-BD59-A6C34878D82A}">
                    <a16:rowId xmlns:a16="http://schemas.microsoft.com/office/drawing/2014/main" val="3278834419"/>
                  </a:ext>
                </a:extLst>
              </a:tr>
              <a:tr h="580423">
                <a:tc vMerge="1">
                  <a:txBody>
                    <a:bodyPr/>
                    <a:lstStyle/>
                    <a:p>
                      <a:pPr algn="ctr"/>
                      <a:endParaRPr lang="de-DE" sz="1800" b="1" dirty="0"/>
                    </a:p>
                  </a:txBody>
                  <a:tcPr anchor="ctr"/>
                </a:tc>
                <a:tc>
                  <a:txBody>
                    <a:bodyPr/>
                    <a:lstStyle/>
                    <a:p>
                      <a:r>
                        <a:rPr lang="en-GB" sz="3200" noProof="0" dirty="0" err="1" smtClean="0">
                          <a:solidFill>
                            <a:srgbClr val="002E5B"/>
                          </a:solidFill>
                        </a:rPr>
                        <a:t>Eingangs</a:t>
                      </a:r>
                      <a:r>
                        <a:rPr lang="en-GB" sz="3200" baseline="0" noProof="0" dirty="0" smtClean="0">
                          <a:solidFill>
                            <a:srgbClr val="002E5B"/>
                          </a:solidFill>
                        </a:rPr>
                        <a:t> </a:t>
                      </a:r>
                      <a:r>
                        <a:rPr lang="en-GB" sz="3200" noProof="0" dirty="0" err="1" smtClean="0">
                          <a:solidFill>
                            <a:srgbClr val="002E5B"/>
                          </a:solidFill>
                        </a:rPr>
                        <a:t>Diagnostik</a:t>
                      </a:r>
                      <a:r>
                        <a:rPr lang="en-GB" sz="3200" noProof="0" dirty="0" smtClean="0">
                          <a:solidFill>
                            <a:srgbClr val="002E5B"/>
                          </a:solidFill>
                        </a:rPr>
                        <a:t> (</a:t>
                      </a:r>
                      <a:r>
                        <a:rPr lang="en-GB" sz="3200" noProof="0" dirty="0" err="1" smtClean="0">
                          <a:solidFill>
                            <a:srgbClr val="002E5B"/>
                          </a:solidFill>
                        </a:rPr>
                        <a:t>Eingangs</a:t>
                      </a:r>
                      <a:r>
                        <a:rPr lang="en-GB" sz="3200" noProof="0" dirty="0" smtClean="0">
                          <a:solidFill>
                            <a:srgbClr val="002E5B"/>
                          </a:solidFill>
                        </a:rPr>
                        <a:t> </a:t>
                      </a:r>
                      <a:r>
                        <a:rPr lang="en-GB" sz="3200" noProof="0" dirty="0" err="1" smtClean="0">
                          <a:solidFill>
                            <a:srgbClr val="002E5B"/>
                          </a:solidFill>
                        </a:rPr>
                        <a:t>Studium</a:t>
                      </a:r>
                      <a:r>
                        <a:rPr lang="en-GB" sz="3200" noProof="0" dirty="0" smtClean="0">
                          <a:solidFill>
                            <a:srgbClr val="002E5B"/>
                          </a:solidFill>
                        </a:rPr>
                        <a:t>)</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2105700779"/>
                  </a:ext>
                </a:extLst>
              </a:tr>
              <a:tr h="580423">
                <a:tc vMerge="1">
                  <a:txBody>
                    <a:bodyPr/>
                    <a:lstStyle/>
                    <a:p>
                      <a:pPr algn="ctr"/>
                      <a:endParaRPr lang="de-DE" sz="1800" b="1" dirty="0"/>
                    </a:p>
                  </a:txBody>
                  <a:tcPr anchor="ctr"/>
                </a:tc>
                <a:tc>
                  <a:txBody>
                    <a:bodyPr/>
                    <a:lstStyle/>
                    <a:p>
                      <a:r>
                        <a:rPr lang="en-GB" sz="3200" noProof="0" dirty="0">
                          <a:solidFill>
                            <a:srgbClr val="002E5B"/>
                          </a:solidFill>
                        </a:rPr>
                        <a:t>Summative </a:t>
                      </a:r>
                      <a:r>
                        <a:rPr lang="en-GB" sz="3200" noProof="0" dirty="0" err="1" smtClean="0">
                          <a:solidFill>
                            <a:srgbClr val="002E5B"/>
                          </a:solidFill>
                        </a:rPr>
                        <a:t>Diagnostik</a:t>
                      </a:r>
                      <a:r>
                        <a:rPr lang="en-GB" sz="3200" noProof="0" dirty="0" smtClean="0">
                          <a:solidFill>
                            <a:srgbClr val="002E5B"/>
                          </a:solidFill>
                        </a:rPr>
                        <a:t> (</a:t>
                      </a:r>
                      <a:r>
                        <a:rPr lang="en-GB" sz="3200" noProof="0" dirty="0" err="1" smtClean="0">
                          <a:solidFill>
                            <a:srgbClr val="002E5B"/>
                          </a:solidFill>
                        </a:rPr>
                        <a:t>Abschluss</a:t>
                      </a:r>
                      <a:r>
                        <a:rPr lang="en-GB" sz="3200" noProof="0" dirty="0" smtClean="0">
                          <a:solidFill>
                            <a:srgbClr val="002E5B"/>
                          </a:solidFill>
                        </a:rPr>
                        <a:t> </a:t>
                      </a:r>
                      <a:r>
                        <a:rPr lang="en-GB" sz="3200" noProof="0" dirty="0" err="1" smtClean="0">
                          <a:solidFill>
                            <a:srgbClr val="002E5B"/>
                          </a:solidFill>
                        </a:rPr>
                        <a:t>Studium</a:t>
                      </a:r>
                      <a:r>
                        <a:rPr lang="en-GB" sz="3200" noProof="0" dirty="0" smtClean="0">
                          <a:solidFill>
                            <a:srgbClr val="002E5B"/>
                          </a:solidFill>
                        </a:rPr>
                        <a:t>)</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tc>
                  <a:txBody>
                    <a:bodyPr/>
                    <a:lstStyle/>
                    <a:p>
                      <a:pPr algn="ctr"/>
                      <a:r>
                        <a:rPr lang="en-GB" sz="3000" noProof="0" dirty="0">
                          <a:solidFill>
                            <a:srgbClr val="002E5B"/>
                          </a:solidFill>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BFE7"/>
                    </a:solidFill>
                  </a:tcPr>
                </a:tc>
                <a:extLst>
                  <a:ext uri="{0D108BD9-81ED-4DB2-BD59-A6C34878D82A}">
                    <a16:rowId xmlns:a16="http://schemas.microsoft.com/office/drawing/2014/main" val="390245166"/>
                  </a:ext>
                </a:extLst>
              </a:tr>
              <a:tr h="579962">
                <a:tc vMerge="1">
                  <a:txBody>
                    <a:bodyPr/>
                    <a:lstStyle/>
                    <a:p>
                      <a:pPr algn="ctr"/>
                      <a:endParaRPr lang="de-DE" sz="1800" b="1" dirty="0"/>
                    </a:p>
                  </a:txBody>
                  <a:tcPr anchor="ctr"/>
                </a:tc>
                <a:tc>
                  <a:txBody>
                    <a:bodyPr/>
                    <a:lstStyle/>
                    <a:p>
                      <a:r>
                        <a:rPr lang="en-GB" sz="3200" noProof="0" dirty="0" err="1" smtClean="0">
                          <a:solidFill>
                            <a:srgbClr val="002E5B"/>
                          </a:solidFill>
                        </a:rPr>
                        <a:t>Prognose</a:t>
                      </a:r>
                      <a:r>
                        <a:rPr lang="en-GB" sz="3200" baseline="0" noProof="0" dirty="0" smtClean="0">
                          <a:solidFill>
                            <a:srgbClr val="002E5B"/>
                          </a:solidFill>
                        </a:rPr>
                        <a:t> </a:t>
                      </a:r>
                      <a:r>
                        <a:rPr lang="en-GB" sz="3200" baseline="0" noProof="0" dirty="0" err="1" smtClean="0">
                          <a:solidFill>
                            <a:srgbClr val="002E5B"/>
                          </a:solidFill>
                        </a:rPr>
                        <a:t>beruflichen</a:t>
                      </a:r>
                      <a:r>
                        <a:rPr lang="en-GB" sz="3200" baseline="0" noProof="0" dirty="0" smtClean="0">
                          <a:solidFill>
                            <a:srgbClr val="002E5B"/>
                          </a:solidFill>
                        </a:rPr>
                        <a:t> </a:t>
                      </a:r>
                      <a:r>
                        <a:rPr lang="en-GB" sz="3200" baseline="0" noProof="0" dirty="0" err="1" smtClean="0">
                          <a:solidFill>
                            <a:srgbClr val="002E5B"/>
                          </a:solidFill>
                        </a:rPr>
                        <a:t>Handelns</a:t>
                      </a:r>
                      <a:endParaRPr lang="en-GB" sz="3200" noProof="0" dirty="0">
                        <a:solidFill>
                          <a:srgbClr val="002E5B"/>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tc>
                  <a:txBody>
                    <a:bodyPr/>
                    <a:lstStyle/>
                    <a:p>
                      <a:pPr algn="ctr"/>
                      <a:r>
                        <a:rPr lang="en-GB" sz="3000" noProof="0" dirty="0">
                          <a:solidFill>
                            <a:srgbClr val="002E5B"/>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0ED"/>
                    </a:solidFill>
                  </a:tcPr>
                </a:tc>
                <a:extLst>
                  <a:ext uri="{0D108BD9-81ED-4DB2-BD59-A6C34878D82A}">
                    <a16:rowId xmlns:a16="http://schemas.microsoft.com/office/drawing/2014/main" val="3872566413"/>
                  </a:ext>
                </a:extLst>
              </a:tr>
            </a:tbl>
          </a:graphicData>
        </a:graphic>
      </p:graphicFrame>
      <p:pic>
        <p:nvPicPr>
          <p:cNvPr id="13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083448" y="39999910"/>
            <a:ext cx="2104594" cy="2129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8" name="Textfeld 137"/>
          <p:cNvSpPr txBox="1"/>
          <p:nvPr/>
        </p:nvSpPr>
        <p:spPr>
          <a:xfrm>
            <a:off x="14193567" y="40548265"/>
            <a:ext cx="1823210" cy="1077218"/>
          </a:xfrm>
          <a:prstGeom prst="rect">
            <a:avLst/>
          </a:prstGeom>
          <a:noFill/>
        </p:spPr>
        <p:txBody>
          <a:bodyPr wrap="square" rtlCol="0">
            <a:spAutoFit/>
          </a:bodyPr>
          <a:lstStyle/>
          <a:p>
            <a:r>
              <a:rPr lang="de-DE" sz="3200" dirty="0">
                <a:solidFill>
                  <a:schemeClr val="bg1"/>
                </a:solidFill>
              </a:rPr>
              <a:t>Miriam </a:t>
            </a:r>
            <a:r>
              <a:rPr lang="de-DE" sz="3200" dirty="0" err="1">
                <a:solidFill>
                  <a:schemeClr val="bg1"/>
                </a:solidFill>
              </a:rPr>
              <a:t>Toepper</a:t>
            </a:r>
            <a:endParaRPr lang="de-DE" sz="3200" dirty="0">
              <a:solidFill>
                <a:schemeClr val="bg1"/>
              </a:solidFill>
            </a:endParaRPr>
          </a:p>
        </p:txBody>
      </p:sp>
      <p:sp>
        <p:nvSpPr>
          <p:cNvPr id="162" name="Textfeld 161"/>
          <p:cNvSpPr txBox="1"/>
          <p:nvPr/>
        </p:nvSpPr>
        <p:spPr>
          <a:xfrm>
            <a:off x="20658176" y="30458493"/>
            <a:ext cx="7070183" cy="707886"/>
          </a:xfrm>
          <a:prstGeom prst="rect">
            <a:avLst/>
          </a:prstGeom>
          <a:noFill/>
        </p:spPr>
        <p:txBody>
          <a:bodyPr wrap="square" rtlCol="0">
            <a:spAutoFit/>
          </a:bodyPr>
          <a:lstStyle/>
          <a:p>
            <a:pPr algn="ctr"/>
            <a:r>
              <a:rPr lang="de-DE" sz="4000" b="1" smtClean="0">
                <a:solidFill>
                  <a:srgbClr val="002E5B"/>
                </a:solidFill>
              </a:rPr>
              <a:t>Einsatzbereiche</a:t>
            </a:r>
            <a:endParaRPr lang="de-DE" sz="4000" b="1">
              <a:solidFill>
                <a:srgbClr val="002E5B"/>
              </a:solidFill>
            </a:endParaRPr>
          </a:p>
        </p:txBody>
      </p:sp>
      <p:sp>
        <p:nvSpPr>
          <p:cNvPr id="34" name="Rechteck 33"/>
          <p:cNvSpPr/>
          <p:nvPr/>
        </p:nvSpPr>
        <p:spPr>
          <a:xfrm>
            <a:off x="508183" y="35179381"/>
            <a:ext cx="15248341" cy="3908762"/>
          </a:xfrm>
          <a:prstGeom prst="rect">
            <a:avLst/>
          </a:prstGeom>
        </p:spPr>
        <p:txBody>
          <a:bodyPr wrap="square">
            <a:spAutoFit/>
          </a:bodyPr>
          <a:lstStyle/>
          <a:p>
            <a:pPr>
              <a:spcAft>
                <a:spcPts val="1200"/>
              </a:spcAft>
            </a:pPr>
            <a:r>
              <a:rPr lang="de-DE" sz="3600" b="1" smtClean="0">
                <a:solidFill>
                  <a:srgbClr val="002E5B"/>
                </a:solidFill>
              </a:rPr>
              <a:t>Letzte Veröffentlichungen </a:t>
            </a:r>
          </a:p>
          <a:p>
            <a:pPr marL="457200" indent="-457200">
              <a:spcAft>
                <a:spcPts val="1200"/>
              </a:spcAft>
              <a:buFont typeface="Arial" panose="020B0604020202020204" pitchFamily="34" charset="0"/>
              <a:buChar char="•"/>
            </a:pPr>
            <a:r>
              <a:rPr lang="de-DE" sz="3200" smtClean="0">
                <a:solidFill>
                  <a:srgbClr val="002E5B"/>
                </a:solidFill>
              </a:rPr>
              <a:t>Zlatkin-Troitschanskaia, O., Toepper, M., Pant, H. A., Lautenbach, C., &amp; Kuhn, C., (Eds.) (2018). </a:t>
            </a:r>
            <a:r>
              <a:rPr lang="de-DE" sz="3200" i="1" smtClean="0">
                <a:solidFill>
                  <a:srgbClr val="002E5B"/>
                </a:solidFill>
              </a:rPr>
              <a:t>Assessment of Learning Outcomes in Higher Education – Cross-national Comparisons and Perspectives. </a:t>
            </a:r>
            <a:r>
              <a:rPr lang="de-DE" sz="3200" smtClean="0">
                <a:solidFill>
                  <a:srgbClr val="002E5B"/>
                </a:solidFill>
              </a:rPr>
              <a:t>Wiesbaden: Springer.</a:t>
            </a:r>
          </a:p>
          <a:p>
            <a:pPr marL="457200" indent="-457200">
              <a:spcAft>
                <a:spcPts val="1200"/>
              </a:spcAft>
              <a:buFont typeface="Arial" panose="020B0604020202020204" pitchFamily="34" charset="0"/>
              <a:buChar char="•"/>
            </a:pPr>
            <a:r>
              <a:rPr lang="de-DE" sz="3200" smtClean="0">
                <a:solidFill>
                  <a:srgbClr val="002E5B"/>
                </a:solidFill>
              </a:rPr>
              <a:t>Zlatkin-Troitschanskaia, O., Pant, H. A., Lautenbach, C., Molerov, D., Toepper, M., Brückner, S. (2017). </a:t>
            </a:r>
            <a:r>
              <a:rPr lang="de-DE" sz="3200" i="1" smtClean="0">
                <a:solidFill>
                  <a:srgbClr val="002E5B"/>
                </a:solidFill>
              </a:rPr>
              <a:t>Modeling and Measuring Competencies in Higher Education - Approaches to Challenges in Higher Education Policy and Practice</a:t>
            </a:r>
            <a:r>
              <a:rPr lang="de-DE" sz="3200" smtClean="0">
                <a:solidFill>
                  <a:srgbClr val="002E5B"/>
                </a:solidFill>
              </a:rPr>
              <a:t>. Wiesbaden: Springer.</a:t>
            </a:r>
            <a:endParaRPr lang="de-DE" sz="3200">
              <a:solidFill>
                <a:srgbClr val="002E5B"/>
              </a:solidFill>
            </a:endParaRPr>
          </a:p>
        </p:txBody>
      </p:sp>
      <p:sp>
        <p:nvSpPr>
          <p:cNvPr id="71" name="Rechteck 70"/>
          <p:cNvSpPr/>
          <p:nvPr/>
        </p:nvSpPr>
        <p:spPr>
          <a:xfrm>
            <a:off x="498845" y="25274785"/>
            <a:ext cx="4497032" cy="4862869"/>
          </a:xfrm>
          <a:prstGeom prst="rect">
            <a:avLst/>
          </a:prstGeom>
        </p:spPr>
        <p:txBody>
          <a:bodyPr wrap="square">
            <a:spAutoFit/>
          </a:bodyPr>
          <a:lstStyle/>
          <a:p>
            <a:pPr>
              <a:lnSpc>
                <a:spcPct val="150000"/>
              </a:lnSpc>
            </a:pPr>
            <a:r>
              <a:rPr lang="de-DE" sz="3600" b="1" dirty="0" smtClean="0">
                <a:solidFill>
                  <a:srgbClr val="003366"/>
                </a:solidFill>
                <a:latin typeface="Calibri" panose="020F0502020204030204" pitchFamily="34" charset="0"/>
              </a:rPr>
              <a:t>Antwortprozesse</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Auswertungen von Post-patient Encounter Forms</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Analysen von Logfiles</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Eye-Tracking</a:t>
            </a:r>
          </a:p>
          <a:p>
            <a:pPr marL="571500" indent="-571500">
              <a:buFont typeface="Arial" panose="020B0604020202020204" pitchFamily="34" charset="0"/>
              <a:buChar char="•"/>
            </a:pPr>
            <a:r>
              <a:rPr lang="de-DE" sz="3200" dirty="0" err="1">
                <a:solidFill>
                  <a:srgbClr val="003366"/>
                </a:solidFill>
                <a:latin typeface="Calibri" panose="020F0502020204030204" pitchFamily="34" charset="0"/>
              </a:rPr>
              <a:t>Cognitive</a:t>
            </a:r>
            <a:r>
              <a:rPr lang="de-DE" sz="3200" dirty="0">
                <a:solidFill>
                  <a:srgbClr val="003366"/>
                </a:solidFill>
                <a:latin typeface="Calibri" panose="020F0502020204030204" pitchFamily="34" charset="0"/>
              </a:rPr>
              <a:t> Labs/Think-</a:t>
            </a:r>
            <a:r>
              <a:rPr lang="de-DE" sz="3200" dirty="0" err="1">
                <a:solidFill>
                  <a:srgbClr val="003366"/>
                </a:solidFill>
                <a:latin typeface="Calibri" panose="020F0502020204030204" pitchFamily="34" charset="0"/>
              </a:rPr>
              <a:t>Aloud</a:t>
            </a:r>
            <a:r>
              <a:rPr lang="de-DE" sz="3200" dirty="0">
                <a:solidFill>
                  <a:srgbClr val="003366"/>
                </a:solidFill>
                <a:latin typeface="Calibri" panose="020F0502020204030204" pitchFamily="34" charset="0"/>
              </a:rPr>
              <a:t>-Studien</a:t>
            </a:r>
          </a:p>
          <a:p>
            <a:endParaRPr lang="de-DE" sz="3200" dirty="0">
              <a:solidFill>
                <a:srgbClr val="003366"/>
              </a:solidFill>
              <a:latin typeface="Calibri" panose="020F0502020204030204" pitchFamily="34" charset="0"/>
            </a:endParaRPr>
          </a:p>
        </p:txBody>
      </p:sp>
      <p:sp>
        <p:nvSpPr>
          <p:cNvPr id="74" name="Rechteck 73"/>
          <p:cNvSpPr/>
          <p:nvPr/>
        </p:nvSpPr>
        <p:spPr>
          <a:xfrm>
            <a:off x="5391404" y="26165300"/>
            <a:ext cx="4868307" cy="3877985"/>
          </a:xfrm>
          <a:prstGeom prst="rect">
            <a:avLst/>
          </a:prstGeom>
        </p:spPr>
        <p:txBody>
          <a:bodyPr wrap="square">
            <a:spAutoFit/>
          </a:bodyPr>
          <a:lstStyle/>
          <a:p>
            <a:pPr>
              <a:lnSpc>
                <a:spcPct val="150000"/>
              </a:lnSpc>
            </a:pPr>
            <a:r>
              <a:rPr lang="de-DE" sz="3600" b="1" dirty="0">
                <a:solidFill>
                  <a:srgbClr val="003366"/>
                </a:solidFill>
                <a:latin typeface="Calibri" panose="020F0502020204030204" pitchFamily="34" charset="0"/>
              </a:rPr>
              <a:t>Testinhalt</a:t>
            </a:r>
          </a:p>
          <a:p>
            <a:pPr marL="571500" indent="-571500">
              <a:buFont typeface="Arial" panose="020B0604020202020204" pitchFamily="34" charset="0"/>
              <a:buChar char="•"/>
            </a:pPr>
            <a:r>
              <a:rPr lang="de-DE" sz="3200" dirty="0" smtClean="0">
                <a:solidFill>
                  <a:srgbClr val="003366"/>
                </a:solidFill>
                <a:latin typeface="Calibri" panose="020F0502020204030204" pitchFamily="34" charset="0"/>
              </a:rPr>
              <a:t>Expertenbefragungen,</a:t>
            </a:r>
            <a:br>
              <a:rPr lang="de-DE" sz="3200" dirty="0" smtClean="0">
                <a:solidFill>
                  <a:srgbClr val="003366"/>
                </a:solidFill>
                <a:latin typeface="Calibri" panose="020F0502020204030204" pitchFamily="34" charset="0"/>
              </a:rPr>
            </a:br>
            <a:r>
              <a:rPr lang="de-DE" sz="3200" dirty="0" smtClean="0">
                <a:solidFill>
                  <a:srgbClr val="003366"/>
                </a:solidFill>
                <a:latin typeface="Calibri" panose="020F0502020204030204" pitchFamily="34" charset="0"/>
              </a:rPr>
              <a:t>-workshops </a:t>
            </a:r>
            <a:r>
              <a:rPr lang="de-DE" sz="3200" dirty="0">
                <a:solidFill>
                  <a:srgbClr val="003366"/>
                </a:solidFill>
                <a:latin typeface="Calibri" panose="020F0502020204030204" pitchFamily="34" charset="0"/>
              </a:rPr>
              <a:t>und -ratings</a:t>
            </a:r>
          </a:p>
          <a:p>
            <a:pPr marL="571500" indent="-571500">
              <a:buFont typeface="Arial" panose="020B0604020202020204" pitchFamily="34" charset="0"/>
              <a:buChar char="•"/>
            </a:pPr>
            <a:r>
              <a:rPr lang="de-DE" sz="3200" dirty="0" smtClean="0">
                <a:solidFill>
                  <a:srgbClr val="003366"/>
                </a:solidFill>
                <a:latin typeface="Calibri" panose="020F0502020204030204" pitchFamily="34" charset="0"/>
              </a:rPr>
              <a:t>Delphi-Verfahren </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Dokumentenanalysen</a:t>
            </a:r>
          </a:p>
          <a:p>
            <a:pPr marL="571500" indent="-571500">
              <a:buFont typeface="Arial" panose="020B0604020202020204" pitchFamily="34" charset="0"/>
              <a:buChar char="•"/>
            </a:pPr>
            <a:r>
              <a:rPr lang="de-DE" sz="3200" dirty="0" smtClean="0">
                <a:solidFill>
                  <a:srgbClr val="003366"/>
                </a:solidFill>
                <a:latin typeface="Calibri" panose="020F0502020204030204" pitchFamily="34" charset="0"/>
              </a:rPr>
              <a:t>Lehrbuchanalysen</a:t>
            </a:r>
          </a:p>
          <a:p>
            <a:endParaRPr lang="de-DE" sz="3200" dirty="0" smtClean="0">
              <a:solidFill>
                <a:srgbClr val="003366"/>
              </a:solidFill>
              <a:latin typeface="Calibri" panose="020F0502020204030204" pitchFamily="34" charset="0"/>
            </a:endParaRPr>
          </a:p>
        </p:txBody>
      </p:sp>
      <p:sp>
        <p:nvSpPr>
          <p:cNvPr id="76" name="Rechteck 75"/>
          <p:cNvSpPr/>
          <p:nvPr/>
        </p:nvSpPr>
        <p:spPr>
          <a:xfrm>
            <a:off x="10869492" y="26697743"/>
            <a:ext cx="7975222" cy="4083169"/>
          </a:xfrm>
          <a:prstGeom prst="rect">
            <a:avLst/>
          </a:prstGeom>
        </p:spPr>
        <p:txBody>
          <a:bodyPr wrap="square">
            <a:spAutoFit/>
          </a:bodyPr>
          <a:lstStyle/>
          <a:p>
            <a:pPr>
              <a:lnSpc>
                <a:spcPct val="150000"/>
              </a:lnSpc>
            </a:pPr>
            <a:r>
              <a:rPr lang="de-DE" sz="3600" b="1" dirty="0">
                <a:solidFill>
                  <a:srgbClr val="003366"/>
                </a:solidFill>
                <a:latin typeface="Calibri" panose="020F0502020204030204" pitchFamily="34" charset="0"/>
              </a:rPr>
              <a:t> Beziehungen zu anderen </a:t>
            </a:r>
            <a:r>
              <a:rPr lang="de-DE" sz="3600" b="1" dirty="0" smtClean="0">
                <a:solidFill>
                  <a:srgbClr val="003366"/>
                </a:solidFill>
                <a:latin typeface="Calibri" panose="020F0502020204030204" pitchFamily="34" charset="0"/>
              </a:rPr>
              <a:t>Variablen</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Prädiktive Merkmale, u.a. Vorhersage </a:t>
            </a:r>
            <a:r>
              <a:rPr lang="de-DE" sz="3200" dirty="0" smtClean="0">
                <a:solidFill>
                  <a:srgbClr val="003366"/>
                </a:solidFill>
                <a:latin typeface="Calibri" panose="020F0502020204030204" pitchFamily="34" charset="0"/>
              </a:rPr>
              <a:t>von Prüfungsleistungen</a:t>
            </a:r>
            <a:endParaRPr lang="de-DE" sz="3200" dirty="0">
              <a:solidFill>
                <a:srgbClr val="003366"/>
              </a:solidFill>
              <a:latin typeface="Calibri" panose="020F0502020204030204" pitchFamily="34" charset="0"/>
            </a:endParaRPr>
          </a:p>
          <a:p>
            <a:pPr marL="571500" indent="-571500">
              <a:buFont typeface="Arial" panose="020B0604020202020204" pitchFamily="34" charset="0"/>
              <a:buChar char="•"/>
            </a:pPr>
            <a:r>
              <a:rPr lang="de-DE" sz="3200" dirty="0" smtClean="0">
                <a:solidFill>
                  <a:srgbClr val="003366"/>
                </a:solidFill>
                <a:latin typeface="Calibri" panose="020F0502020204030204" pitchFamily="34" charset="0"/>
              </a:rPr>
              <a:t>Diskriminante Merkmale, u.a. Abgrenzung zu allgemeinen kognitiven Fähigkeiten </a:t>
            </a:r>
            <a:endParaRPr lang="de-DE" sz="3400" dirty="0" smtClean="0">
              <a:solidFill>
                <a:srgbClr val="003366"/>
              </a:solidFill>
              <a:latin typeface="Calibri" panose="020F0502020204030204" pitchFamily="34" charset="0"/>
            </a:endParaRPr>
          </a:p>
          <a:p>
            <a:endParaRPr lang="de-DE" sz="3200" dirty="0">
              <a:solidFill>
                <a:srgbClr val="003366"/>
              </a:solidFill>
              <a:latin typeface="Calibri" panose="020F0502020204030204" pitchFamily="34" charset="0"/>
            </a:endParaRPr>
          </a:p>
          <a:p>
            <a:pPr marL="457200" indent="-457200">
              <a:lnSpc>
                <a:spcPct val="150000"/>
              </a:lnSpc>
              <a:buFont typeface="Arial" panose="020B0604020202020204" pitchFamily="34" charset="0"/>
              <a:buChar char="•"/>
            </a:pPr>
            <a:endParaRPr lang="de-DE" sz="3200" dirty="0">
              <a:solidFill>
                <a:srgbClr val="003366"/>
              </a:solidFill>
              <a:latin typeface="Calibri" panose="020F0502020204030204" pitchFamily="34" charset="0"/>
            </a:endParaRPr>
          </a:p>
        </p:txBody>
      </p:sp>
      <p:sp>
        <p:nvSpPr>
          <p:cNvPr id="77" name="Rechteck 76"/>
          <p:cNvSpPr/>
          <p:nvPr/>
        </p:nvSpPr>
        <p:spPr>
          <a:xfrm>
            <a:off x="8211243" y="25298783"/>
            <a:ext cx="12994879" cy="1200329"/>
          </a:xfrm>
          <a:prstGeom prst="rect">
            <a:avLst/>
          </a:prstGeom>
        </p:spPr>
        <p:txBody>
          <a:bodyPr wrap="square">
            <a:spAutoFit/>
          </a:bodyPr>
          <a:lstStyle/>
          <a:p>
            <a:pPr lvl="0" algn="ctr" defTabSz="914400" eaLnBrk="0" fontAlgn="base" hangingPunct="0">
              <a:spcBef>
                <a:spcPct val="0"/>
              </a:spcBef>
              <a:spcAft>
                <a:spcPct val="0"/>
              </a:spcAft>
              <a:defRPr/>
            </a:pPr>
            <a:r>
              <a:rPr lang="de-DE" sz="4000" b="1" kern="0" dirty="0">
                <a:solidFill>
                  <a:srgbClr val="002E5B"/>
                </a:solidFill>
                <a:ea typeface="ヒラギノ角ゴ Pro W3" pitchFamily="16" charset="-128"/>
              </a:rPr>
              <a:t>Validierungsarbeiten im Forschungsprogramm </a:t>
            </a:r>
            <a:r>
              <a:rPr lang="de-DE" sz="4000" b="1" kern="0" dirty="0" err="1">
                <a:solidFill>
                  <a:srgbClr val="002E5B"/>
                </a:solidFill>
                <a:ea typeface="ヒラギノ角ゴ Pro W3" pitchFamily="16" charset="-128"/>
              </a:rPr>
              <a:t>KoKoHs</a:t>
            </a:r>
            <a:r>
              <a:rPr lang="de-DE" sz="4000" b="1" kern="0" dirty="0">
                <a:solidFill>
                  <a:srgbClr val="002E5B"/>
                </a:solidFill>
                <a:ea typeface="ヒラギノ角ゴ Pro W3" pitchFamily="16" charset="-128"/>
              </a:rPr>
              <a:t> </a:t>
            </a:r>
            <a:endParaRPr lang="de-DE" sz="4000" b="1" kern="0" dirty="0" smtClean="0">
              <a:solidFill>
                <a:srgbClr val="002E5B"/>
              </a:solidFill>
              <a:ea typeface="ヒラギノ角ゴ Pro W3" pitchFamily="16" charset="-128"/>
            </a:endParaRPr>
          </a:p>
          <a:p>
            <a:pPr lvl="0" algn="ctr" defTabSz="914400" eaLnBrk="0" fontAlgn="base" hangingPunct="0">
              <a:spcBef>
                <a:spcPct val="0"/>
              </a:spcBef>
              <a:spcAft>
                <a:spcPct val="0"/>
              </a:spcAft>
              <a:defRPr/>
            </a:pPr>
            <a:r>
              <a:rPr lang="de-DE" sz="3200" kern="0" dirty="0" smtClean="0">
                <a:solidFill>
                  <a:srgbClr val="002E5B"/>
                </a:solidFill>
                <a:ea typeface="ヒラギノ角ゴ Pro W3" pitchFamily="16" charset="-128"/>
              </a:rPr>
              <a:t>(</a:t>
            </a:r>
            <a:r>
              <a:rPr lang="de-DE" sz="3200" kern="0" dirty="0">
                <a:solidFill>
                  <a:srgbClr val="002E5B"/>
                </a:solidFill>
                <a:ea typeface="ヒラギノ角ゴ Pro W3" pitchFamily="16" charset="-128"/>
              </a:rPr>
              <a:t>Validierungskriterien nach AERA, APA &amp; NCME 2014)</a:t>
            </a:r>
          </a:p>
        </p:txBody>
      </p:sp>
      <p:sp>
        <p:nvSpPr>
          <p:cNvPr id="79" name="Rechteck 78"/>
          <p:cNvSpPr/>
          <p:nvPr/>
        </p:nvSpPr>
        <p:spPr>
          <a:xfrm>
            <a:off x="20053994" y="26135608"/>
            <a:ext cx="4353134" cy="4062651"/>
          </a:xfrm>
          <a:prstGeom prst="rect">
            <a:avLst/>
          </a:prstGeom>
        </p:spPr>
        <p:txBody>
          <a:bodyPr wrap="square">
            <a:spAutoFit/>
          </a:bodyPr>
          <a:lstStyle/>
          <a:p>
            <a:pPr>
              <a:lnSpc>
                <a:spcPct val="150000"/>
              </a:lnSpc>
            </a:pPr>
            <a:r>
              <a:rPr lang="de-DE" sz="3600" b="1" dirty="0" smtClean="0">
                <a:solidFill>
                  <a:srgbClr val="003366"/>
                </a:solidFill>
                <a:latin typeface="Calibri" panose="020F0502020204030204" pitchFamily="34" charset="0"/>
              </a:rPr>
              <a:t>Testkonsequenzen</a:t>
            </a:r>
          </a:p>
          <a:p>
            <a:pPr marL="571500" indent="-571500">
              <a:buFont typeface="Arial" panose="020B0604020202020204" pitchFamily="34" charset="0"/>
              <a:buChar char="•"/>
            </a:pPr>
            <a:r>
              <a:rPr lang="de-DE" sz="3400" dirty="0" err="1" smtClean="0">
                <a:solidFill>
                  <a:srgbClr val="003366"/>
                </a:solidFill>
                <a:latin typeface="Calibri" panose="020F0502020204030204" pitchFamily="34" charset="0"/>
              </a:rPr>
              <a:t>Angoff</a:t>
            </a:r>
            <a:r>
              <a:rPr lang="de-DE" sz="3400" dirty="0" smtClean="0">
                <a:solidFill>
                  <a:srgbClr val="003366"/>
                </a:solidFill>
                <a:latin typeface="Calibri" panose="020F0502020204030204" pitchFamily="34" charset="0"/>
              </a:rPr>
              <a:t>-Verfahren</a:t>
            </a:r>
          </a:p>
          <a:p>
            <a:pPr marL="571500" indent="-571500">
              <a:buFont typeface="Arial" panose="020B0604020202020204" pitchFamily="34" charset="0"/>
              <a:buChar char="•"/>
            </a:pPr>
            <a:r>
              <a:rPr lang="de-DE" sz="3400" dirty="0" smtClean="0">
                <a:solidFill>
                  <a:srgbClr val="003366"/>
                </a:solidFill>
                <a:latin typeface="Calibri" panose="020F0502020204030204" pitchFamily="34" charset="0"/>
              </a:rPr>
              <a:t>Gruppenvergleiche </a:t>
            </a:r>
          </a:p>
          <a:p>
            <a:pPr marL="457200" indent="-457200">
              <a:buFont typeface="Arial"/>
              <a:buChar char="•"/>
            </a:pPr>
            <a:r>
              <a:rPr lang="de-DE" sz="3400" dirty="0" smtClean="0">
                <a:solidFill>
                  <a:srgbClr val="003366"/>
                </a:solidFill>
                <a:latin typeface="Calibri" panose="020F0502020204030204" pitchFamily="34" charset="0"/>
              </a:rPr>
              <a:t>Testfairness-</a:t>
            </a:r>
            <a:br>
              <a:rPr lang="de-DE" sz="3400" dirty="0" smtClean="0">
                <a:solidFill>
                  <a:srgbClr val="003366"/>
                </a:solidFill>
                <a:latin typeface="Calibri" panose="020F0502020204030204" pitchFamily="34" charset="0"/>
              </a:rPr>
            </a:br>
            <a:r>
              <a:rPr lang="de-DE" sz="3400" dirty="0" smtClean="0">
                <a:solidFill>
                  <a:srgbClr val="003366"/>
                </a:solidFill>
                <a:latin typeface="Calibri" panose="020F0502020204030204" pitchFamily="34" charset="0"/>
              </a:rPr>
              <a:t>Prüfungen </a:t>
            </a:r>
          </a:p>
          <a:p>
            <a:pPr marL="457200" indent="-457200">
              <a:buFont typeface="Arial"/>
              <a:buChar char="•"/>
            </a:pPr>
            <a:r>
              <a:rPr lang="de-DE" sz="3400" dirty="0" smtClean="0">
                <a:solidFill>
                  <a:srgbClr val="003366"/>
                </a:solidFill>
                <a:latin typeface="Calibri" panose="020F0502020204030204" pitchFamily="34" charset="0"/>
              </a:rPr>
              <a:t>DIF-Analysen</a:t>
            </a:r>
          </a:p>
          <a:p>
            <a:endParaRPr lang="de-DE" sz="3200" dirty="0">
              <a:solidFill>
                <a:srgbClr val="003366"/>
              </a:solidFill>
              <a:latin typeface="Calibri" panose="020F0502020204030204" pitchFamily="34" charset="0"/>
            </a:endParaRPr>
          </a:p>
        </p:txBody>
      </p:sp>
      <p:sp>
        <p:nvSpPr>
          <p:cNvPr id="81" name="Rechteck 80"/>
          <p:cNvSpPr/>
          <p:nvPr/>
        </p:nvSpPr>
        <p:spPr>
          <a:xfrm>
            <a:off x="24836341" y="25269254"/>
            <a:ext cx="5978792" cy="4862870"/>
          </a:xfrm>
          <a:prstGeom prst="rect">
            <a:avLst/>
          </a:prstGeom>
        </p:spPr>
        <p:txBody>
          <a:bodyPr wrap="square">
            <a:spAutoFit/>
          </a:bodyPr>
          <a:lstStyle/>
          <a:p>
            <a:pPr>
              <a:lnSpc>
                <a:spcPct val="150000"/>
              </a:lnSpc>
            </a:pPr>
            <a:r>
              <a:rPr lang="de-DE" sz="3600" b="1" dirty="0">
                <a:solidFill>
                  <a:srgbClr val="003366"/>
                </a:solidFill>
                <a:latin typeface="Calibri" panose="020F0502020204030204" pitchFamily="34" charset="0"/>
              </a:rPr>
              <a:t>Interne Struktur </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IRT Skalierungen</a:t>
            </a:r>
          </a:p>
          <a:p>
            <a:pPr marL="571500" indent="-571500">
              <a:buFont typeface="Arial" panose="020B0604020202020204" pitchFamily="34" charset="0"/>
              <a:buChar char="•"/>
            </a:pPr>
            <a:r>
              <a:rPr lang="de-DE" sz="3200" dirty="0">
                <a:solidFill>
                  <a:srgbClr val="003366"/>
                </a:solidFill>
                <a:latin typeface="Calibri" panose="020F0502020204030204" pitchFamily="34" charset="0"/>
              </a:rPr>
              <a:t>Analysen zur </a:t>
            </a:r>
            <a:r>
              <a:rPr lang="de-DE" sz="3200" dirty="0" smtClean="0">
                <a:solidFill>
                  <a:srgbClr val="003366"/>
                </a:solidFill>
                <a:latin typeface="Calibri" panose="020F0502020204030204" pitchFamily="34" charset="0"/>
              </a:rPr>
              <a:t/>
            </a:r>
            <a:br>
              <a:rPr lang="de-DE" sz="3200" dirty="0" smtClean="0">
                <a:solidFill>
                  <a:srgbClr val="003366"/>
                </a:solidFill>
                <a:latin typeface="Calibri" panose="020F0502020204030204" pitchFamily="34" charset="0"/>
              </a:rPr>
            </a:br>
            <a:r>
              <a:rPr lang="de-DE" sz="3200" dirty="0" smtClean="0">
                <a:solidFill>
                  <a:srgbClr val="003366"/>
                </a:solidFill>
                <a:latin typeface="Calibri" panose="020F0502020204030204" pitchFamily="34" charset="0"/>
              </a:rPr>
              <a:t>Faktorstruktur</a:t>
            </a:r>
            <a:r>
              <a:rPr lang="de-DE" sz="3200" dirty="0">
                <a:solidFill>
                  <a:srgbClr val="003366"/>
                </a:solidFill>
                <a:latin typeface="Calibri" panose="020F0502020204030204" pitchFamily="34" charset="0"/>
              </a:rPr>
              <a:t> Mehrdimensionale Raschmodellierungen</a:t>
            </a:r>
          </a:p>
          <a:p>
            <a:pPr marL="571500" indent="-571500">
              <a:buFont typeface="Arial" panose="020B0604020202020204" pitchFamily="34" charset="0"/>
              <a:buChar char="•"/>
            </a:pPr>
            <a:r>
              <a:rPr lang="de-DE" sz="3200" dirty="0" err="1">
                <a:solidFill>
                  <a:srgbClr val="003366"/>
                </a:solidFill>
                <a:latin typeface="Calibri" panose="020F0502020204030204" pitchFamily="34" charset="0"/>
              </a:rPr>
              <a:t>Querschnittliche</a:t>
            </a:r>
            <a:r>
              <a:rPr lang="de-DE" sz="3200" dirty="0">
                <a:solidFill>
                  <a:srgbClr val="003366"/>
                </a:solidFill>
                <a:latin typeface="Calibri" panose="020F0502020204030204" pitchFamily="34" charset="0"/>
              </a:rPr>
              <a:t> und </a:t>
            </a:r>
            <a:r>
              <a:rPr lang="de-DE" sz="3200" dirty="0" err="1">
                <a:solidFill>
                  <a:srgbClr val="003366"/>
                </a:solidFill>
                <a:latin typeface="Calibri" panose="020F0502020204030204" pitchFamily="34" charset="0"/>
              </a:rPr>
              <a:t>längsschnittliche</a:t>
            </a:r>
            <a:r>
              <a:rPr lang="de-DE" sz="3200" dirty="0">
                <a:solidFill>
                  <a:srgbClr val="003366"/>
                </a:solidFill>
                <a:latin typeface="Calibri" panose="020F0502020204030204" pitchFamily="34" charset="0"/>
              </a:rPr>
              <a:t> Analysen</a:t>
            </a:r>
            <a:r>
              <a:rPr lang="de-DE" sz="3200" dirty="0" smtClean="0">
                <a:solidFill>
                  <a:srgbClr val="003366"/>
                </a:solidFill>
                <a:latin typeface="Calibri" panose="020F0502020204030204" pitchFamily="34" charset="0"/>
              </a:rPr>
              <a:t> </a:t>
            </a:r>
          </a:p>
          <a:p>
            <a:endParaRPr lang="de-DE" sz="3200" b="1" dirty="0">
              <a:solidFill>
                <a:srgbClr val="003366"/>
              </a:solidFill>
              <a:latin typeface="Calibri" panose="020F0502020204030204" pitchFamily="34" charset="0"/>
            </a:endParaRPr>
          </a:p>
        </p:txBody>
      </p:sp>
      <p:grpSp>
        <p:nvGrpSpPr>
          <p:cNvPr id="3" name="Gruppieren 2"/>
          <p:cNvGrpSpPr/>
          <p:nvPr/>
        </p:nvGrpSpPr>
        <p:grpSpPr>
          <a:xfrm>
            <a:off x="126901" y="10059718"/>
            <a:ext cx="30070720" cy="12262739"/>
            <a:chOff x="126901" y="10059718"/>
            <a:chExt cx="30070720" cy="12262739"/>
          </a:xfrm>
        </p:grpSpPr>
        <p:sp>
          <p:nvSpPr>
            <p:cNvPr id="39" name="Ellipse 38"/>
            <p:cNvSpPr/>
            <p:nvPr/>
          </p:nvSpPr>
          <p:spPr>
            <a:xfrm>
              <a:off x="126901" y="10059718"/>
              <a:ext cx="29936205" cy="11342780"/>
            </a:xfrm>
            <a:prstGeom prst="ellipse">
              <a:avLst/>
            </a:prstGeom>
            <a:solidFill>
              <a:srgbClr val="A8B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1"/>
            <p:cNvSpPr/>
            <p:nvPr/>
          </p:nvSpPr>
          <p:spPr>
            <a:xfrm rot="10800000">
              <a:off x="14462441" y="16561816"/>
              <a:ext cx="1631113" cy="4119747"/>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397059" tIns="198530" rIns="397059" bIns="198530" rtlCol="0" anchor="ctr"/>
            <a:lstStyle/>
            <a:p>
              <a:pPr algn="ctr"/>
              <a:endParaRPr lang="de-DE"/>
            </a:p>
          </p:txBody>
        </p:sp>
        <p:sp>
          <p:nvSpPr>
            <p:cNvPr id="133" name="Freihandform 132"/>
            <p:cNvSpPr/>
            <p:nvPr/>
          </p:nvSpPr>
          <p:spPr>
            <a:xfrm>
              <a:off x="611834" y="10081097"/>
              <a:ext cx="3874536" cy="1872208"/>
            </a:xfrm>
            <a:prstGeom prst="roundRect">
              <a:avLst/>
            </a:prstGeom>
            <a:solidFill>
              <a:srgbClr val="003366"/>
            </a:solidFill>
            <a:ln>
              <a:solidFill>
                <a:srgbClr val="003366"/>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70123" tIns="470123" rIns="470123" bIns="470123" numCol="1" spcCol="5514" anchor="ctr" anchorCtr="0">
              <a:noAutofit/>
            </a:bodyPr>
            <a:lstStyle/>
            <a:p>
              <a:pPr algn="ctr" defTabSz="3860496">
                <a:lnSpc>
                  <a:spcPct val="90000"/>
                </a:lnSpc>
                <a:spcBef>
                  <a:spcPct val="0"/>
                </a:spcBef>
                <a:spcAft>
                  <a:spcPct val="35000"/>
                </a:spcAft>
              </a:pPr>
              <a:r>
                <a:rPr lang="de-DE" sz="3600" b="1" smtClean="0"/>
                <a:t>Kompetenzen in der Lehrerbildung</a:t>
              </a:r>
              <a:endParaRPr lang="de-DE" sz="3600" b="1"/>
            </a:p>
          </p:txBody>
        </p:sp>
        <p:sp>
          <p:nvSpPr>
            <p:cNvPr id="130" name="Freihandform 129"/>
            <p:cNvSpPr/>
            <p:nvPr/>
          </p:nvSpPr>
          <p:spPr>
            <a:xfrm>
              <a:off x="539826" y="19586153"/>
              <a:ext cx="4506549" cy="1512168"/>
            </a:xfrm>
            <a:custGeom>
              <a:avLst/>
              <a:gdLst>
                <a:gd name="connsiteX0" fmla="*/ 0 w 2102148"/>
                <a:gd name="connsiteY0" fmla="*/ 190040 h 1140220"/>
                <a:gd name="connsiteX1" fmla="*/ 190040 w 2102148"/>
                <a:gd name="connsiteY1" fmla="*/ 0 h 1140220"/>
                <a:gd name="connsiteX2" fmla="*/ 1912108 w 2102148"/>
                <a:gd name="connsiteY2" fmla="*/ 0 h 1140220"/>
                <a:gd name="connsiteX3" fmla="*/ 2102148 w 2102148"/>
                <a:gd name="connsiteY3" fmla="*/ 190040 h 1140220"/>
                <a:gd name="connsiteX4" fmla="*/ 2102148 w 2102148"/>
                <a:gd name="connsiteY4" fmla="*/ 950180 h 1140220"/>
                <a:gd name="connsiteX5" fmla="*/ 1912108 w 2102148"/>
                <a:gd name="connsiteY5" fmla="*/ 1140220 h 1140220"/>
                <a:gd name="connsiteX6" fmla="*/ 190040 w 2102148"/>
                <a:gd name="connsiteY6" fmla="*/ 1140220 h 1140220"/>
                <a:gd name="connsiteX7" fmla="*/ 0 w 2102148"/>
                <a:gd name="connsiteY7" fmla="*/ 950180 h 1140220"/>
                <a:gd name="connsiteX8" fmla="*/ 0 w 2102148"/>
                <a:gd name="connsiteY8" fmla="*/ 190040 h 11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2148" h="1140220">
                  <a:moveTo>
                    <a:pt x="0" y="190040"/>
                  </a:moveTo>
                  <a:cubicBezTo>
                    <a:pt x="0" y="85084"/>
                    <a:pt x="85084" y="0"/>
                    <a:pt x="190040" y="0"/>
                  </a:cubicBezTo>
                  <a:lnTo>
                    <a:pt x="1912108" y="0"/>
                  </a:lnTo>
                  <a:cubicBezTo>
                    <a:pt x="2017064" y="0"/>
                    <a:pt x="2102148" y="85084"/>
                    <a:pt x="2102148" y="190040"/>
                  </a:cubicBezTo>
                  <a:lnTo>
                    <a:pt x="2102148" y="950180"/>
                  </a:lnTo>
                  <a:cubicBezTo>
                    <a:pt x="2102148" y="1055136"/>
                    <a:pt x="2017064" y="1140220"/>
                    <a:pt x="1912108" y="1140220"/>
                  </a:cubicBezTo>
                  <a:lnTo>
                    <a:pt x="190040" y="1140220"/>
                  </a:lnTo>
                  <a:cubicBezTo>
                    <a:pt x="85084" y="1140220"/>
                    <a:pt x="0" y="1055136"/>
                    <a:pt x="0" y="950180"/>
                  </a:cubicBezTo>
                  <a:lnTo>
                    <a:pt x="0" y="190040"/>
                  </a:lnTo>
                  <a:close/>
                </a:path>
              </a:pathLst>
            </a:custGeom>
            <a:solidFill>
              <a:srgbClr val="003366"/>
            </a:solidFill>
            <a:ln>
              <a:solidFill>
                <a:srgbClr val="003366"/>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62286" tIns="462286" rIns="462286" bIns="462286" numCol="1" spcCol="5514" anchor="ctr" anchorCtr="0">
              <a:noAutofit/>
            </a:bodyPr>
            <a:lstStyle/>
            <a:p>
              <a:pPr algn="ctr" defTabSz="3860496">
                <a:lnSpc>
                  <a:spcPct val="90000"/>
                </a:lnSpc>
                <a:spcBef>
                  <a:spcPct val="0"/>
                </a:spcBef>
                <a:spcAft>
                  <a:spcPts val="600"/>
                </a:spcAft>
              </a:pPr>
              <a:r>
                <a:rPr lang="de-DE" sz="3600" b="1" smtClean="0"/>
                <a:t>Fachübergreifende Kompetenzen</a:t>
              </a:r>
              <a:endParaRPr lang="de-DE" sz="3600" b="1"/>
            </a:p>
          </p:txBody>
        </p:sp>
        <p:sp>
          <p:nvSpPr>
            <p:cNvPr id="132" name="Freihandform 131"/>
            <p:cNvSpPr/>
            <p:nvPr/>
          </p:nvSpPr>
          <p:spPr>
            <a:xfrm>
              <a:off x="25310578" y="19442137"/>
              <a:ext cx="4428873" cy="1800200"/>
            </a:xfrm>
            <a:custGeom>
              <a:avLst/>
              <a:gdLst>
                <a:gd name="connsiteX0" fmla="*/ 0 w 2102148"/>
                <a:gd name="connsiteY0" fmla="*/ 190040 h 1140220"/>
                <a:gd name="connsiteX1" fmla="*/ 190040 w 2102148"/>
                <a:gd name="connsiteY1" fmla="*/ 0 h 1140220"/>
                <a:gd name="connsiteX2" fmla="*/ 1912108 w 2102148"/>
                <a:gd name="connsiteY2" fmla="*/ 0 h 1140220"/>
                <a:gd name="connsiteX3" fmla="*/ 2102148 w 2102148"/>
                <a:gd name="connsiteY3" fmla="*/ 190040 h 1140220"/>
                <a:gd name="connsiteX4" fmla="*/ 2102148 w 2102148"/>
                <a:gd name="connsiteY4" fmla="*/ 950180 h 1140220"/>
                <a:gd name="connsiteX5" fmla="*/ 1912108 w 2102148"/>
                <a:gd name="connsiteY5" fmla="*/ 1140220 h 1140220"/>
                <a:gd name="connsiteX6" fmla="*/ 190040 w 2102148"/>
                <a:gd name="connsiteY6" fmla="*/ 1140220 h 1140220"/>
                <a:gd name="connsiteX7" fmla="*/ 0 w 2102148"/>
                <a:gd name="connsiteY7" fmla="*/ 950180 h 1140220"/>
                <a:gd name="connsiteX8" fmla="*/ 0 w 2102148"/>
                <a:gd name="connsiteY8" fmla="*/ 190040 h 11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2148" h="1140220">
                  <a:moveTo>
                    <a:pt x="0" y="190040"/>
                  </a:moveTo>
                  <a:cubicBezTo>
                    <a:pt x="0" y="85084"/>
                    <a:pt x="85084" y="0"/>
                    <a:pt x="190040" y="0"/>
                  </a:cubicBezTo>
                  <a:lnTo>
                    <a:pt x="1912108" y="0"/>
                  </a:lnTo>
                  <a:cubicBezTo>
                    <a:pt x="2017064" y="0"/>
                    <a:pt x="2102148" y="85084"/>
                    <a:pt x="2102148" y="190040"/>
                  </a:cubicBezTo>
                  <a:lnTo>
                    <a:pt x="2102148" y="950180"/>
                  </a:lnTo>
                  <a:cubicBezTo>
                    <a:pt x="2102148" y="1055136"/>
                    <a:pt x="2017064" y="1140220"/>
                    <a:pt x="1912108" y="1140220"/>
                  </a:cubicBezTo>
                  <a:lnTo>
                    <a:pt x="190040" y="1140220"/>
                  </a:lnTo>
                  <a:cubicBezTo>
                    <a:pt x="85084" y="1140220"/>
                    <a:pt x="0" y="1055136"/>
                    <a:pt x="0" y="950180"/>
                  </a:cubicBezTo>
                  <a:lnTo>
                    <a:pt x="0" y="190040"/>
                  </a:lnTo>
                  <a:close/>
                </a:path>
              </a:pathLst>
            </a:custGeom>
            <a:solidFill>
              <a:srgbClr val="003366"/>
            </a:solidFill>
            <a:ln>
              <a:solidFill>
                <a:srgbClr val="003366"/>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462286" tIns="462286" rIns="462286" bIns="462286" numCol="1" spcCol="5514" anchor="ctr" anchorCtr="0">
              <a:noAutofit/>
            </a:bodyPr>
            <a:lstStyle/>
            <a:p>
              <a:pPr algn="ctr" defTabSz="3860496">
                <a:lnSpc>
                  <a:spcPct val="90000"/>
                </a:lnSpc>
                <a:spcBef>
                  <a:spcPct val="0"/>
                </a:spcBef>
                <a:spcAft>
                  <a:spcPct val="35000"/>
                </a:spcAft>
              </a:pPr>
              <a:r>
                <a:rPr lang="de-DE" sz="3600" b="1" smtClean="0"/>
                <a:t>Fachbezogene Kompetenzen </a:t>
              </a:r>
              <a:r>
                <a:rPr lang="de-DE" sz="2800" b="1" smtClean="0"/>
                <a:t>(Medizin/ Wiwi)</a:t>
              </a:r>
              <a:endParaRPr lang="de-DE" sz="2800" b="1"/>
            </a:p>
          </p:txBody>
        </p:sp>
        <p:sp>
          <p:nvSpPr>
            <p:cNvPr id="14" name="Textfeld 13"/>
            <p:cNvSpPr txBox="1"/>
            <p:nvPr/>
          </p:nvSpPr>
          <p:spPr>
            <a:xfrm>
              <a:off x="7452594" y="15158819"/>
              <a:ext cx="3856420" cy="2339102"/>
            </a:xfrm>
            <a:prstGeom prst="rect">
              <a:avLst/>
            </a:prstGeom>
            <a:noFill/>
          </p:spPr>
          <p:txBody>
            <a:bodyPr wrap="square" rtlCol="0">
              <a:spAutoFit/>
            </a:bodyPr>
            <a:lstStyle/>
            <a:p>
              <a:pPr algn="ctr"/>
              <a:r>
                <a:rPr lang="de-DE" sz="3600" b="1" smtClean="0">
                  <a:solidFill>
                    <a:srgbClr val="003366"/>
                  </a:solidFill>
                </a:rPr>
                <a:t>ASTRALITE</a:t>
              </a:r>
            </a:p>
            <a:p>
              <a:pPr algn="ctr"/>
              <a:r>
                <a:rPr lang="de-DE" sz="3200" smtClean="0">
                  <a:solidFill>
                    <a:srgbClr val="003366"/>
                  </a:solidFill>
                </a:rPr>
                <a:t>Assessment und Training von Scientific Literacy </a:t>
              </a:r>
            </a:p>
            <a:p>
              <a:endParaRPr lang="de-DE" sz="1400">
                <a:solidFill>
                  <a:srgbClr val="003366"/>
                </a:solidFill>
              </a:endParaRPr>
            </a:p>
          </p:txBody>
        </p:sp>
        <p:sp>
          <p:nvSpPr>
            <p:cNvPr id="18" name="Textfeld 17"/>
            <p:cNvSpPr txBox="1"/>
            <p:nvPr/>
          </p:nvSpPr>
          <p:spPr>
            <a:xfrm>
              <a:off x="17101666" y="16849849"/>
              <a:ext cx="4264920" cy="1138773"/>
            </a:xfrm>
            <a:prstGeom prst="rect">
              <a:avLst/>
            </a:prstGeom>
            <a:noFill/>
          </p:spPr>
          <p:txBody>
            <a:bodyPr wrap="square" rtlCol="0">
              <a:spAutoFit/>
            </a:bodyPr>
            <a:lstStyle/>
            <a:p>
              <a:pPr algn="ctr"/>
              <a:r>
                <a:rPr lang="de-DE" sz="3600" b="1" dirty="0" smtClean="0">
                  <a:solidFill>
                    <a:srgbClr val="003366"/>
                  </a:solidFill>
                </a:rPr>
                <a:t>ÄKHOM</a:t>
              </a:r>
            </a:p>
            <a:p>
              <a:pPr algn="ctr"/>
              <a:r>
                <a:rPr lang="de-DE" sz="3200" dirty="0" smtClean="0">
                  <a:solidFill>
                    <a:srgbClr val="003366"/>
                  </a:solidFill>
                </a:rPr>
                <a:t>Ärztliche Kompetenzen</a:t>
              </a:r>
              <a:endParaRPr lang="de-DE" sz="3200" dirty="0">
                <a:solidFill>
                  <a:srgbClr val="003366"/>
                </a:solidFill>
              </a:endParaRPr>
            </a:p>
          </p:txBody>
        </p:sp>
        <p:sp>
          <p:nvSpPr>
            <p:cNvPr id="19" name="Textfeld 18"/>
            <p:cNvSpPr txBox="1"/>
            <p:nvPr/>
          </p:nvSpPr>
          <p:spPr>
            <a:xfrm>
              <a:off x="22308081" y="16538584"/>
              <a:ext cx="6458881" cy="2831545"/>
            </a:xfrm>
            <a:prstGeom prst="rect">
              <a:avLst/>
            </a:prstGeom>
            <a:noFill/>
          </p:spPr>
          <p:txBody>
            <a:bodyPr wrap="square" rtlCol="0">
              <a:spAutoFit/>
            </a:bodyPr>
            <a:lstStyle/>
            <a:p>
              <a:pPr algn="ctr"/>
              <a:r>
                <a:rPr lang="de-DE" sz="3600" b="1" smtClean="0">
                  <a:solidFill>
                    <a:srgbClr val="003366"/>
                  </a:solidFill>
                </a:rPr>
                <a:t>WiWiKom II</a:t>
              </a:r>
            </a:p>
            <a:p>
              <a:pPr algn="ctr"/>
              <a:r>
                <a:rPr lang="de-DE" sz="3200" smtClean="0">
                  <a:solidFill>
                    <a:srgbClr val="003366"/>
                  </a:solidFill>
                </a:rPr>
                <a:t>Valide Erfassung der Entwicklung der wirtschaftswissenschaftlichen Fachkompetenz im Verlauf der Studiums </a:t>
              </a:r>
            </a:p>
            <a:p>
              <a:pPr algn="r"/>
              <a:endParaRPr lang="de-DE" sz="1400">
                <a:solidFill>
                  <a:srgbClr val="003366"/>
                </a:solidFill>
              </a:endParaRPr>
            </a:p>
          </p:txBody>
        </p:sp>
        <p:sp>
          <p:nvSpPr>
            <p:cNvPr id="27" name="Textfeld 26"/>
            <p:cNvSpPr txBox="1"/>
            <p:nvPr/>
          </p:nvSpPr>
          <p:spPr>
            <a:xfrm>
              <a:off x="9252794" y="16814423"/>
              <a:ext cx="5622652" cy="2123658"/>
            </a:xfrm>
            <a:prstGeom prst="rect">
              <a:avLst/>
            </a:prstGeom>
            <a:noFill/>
          </p:spPr>
          <p:txBody>
            <a:bodyPr wrap="square" rtlCol="0">
              <a:spAutoFit/>
            </a:bodyPr>
            <a:lstStyle/>
            <a:p>
              <a:pPr algn="ctr"/>
              <a:r>
                <a:rPr lang="de-DE" sz="3600" b="1" smtClean="0">
                  <a:solidFill>
                    <a:srgbClr val="003366"/>
                  </a:solidFill>
                </a:rPr>
                <a:t>MultiTex</a:t>
              </a:r>
            </a:p>
            <a:p>
              <a:pPr algn="ctr"/>
              <a:r>
                <a:rPr lang="de-DE" sz="3200" smtClean="0">
                  <a:solidFill>
                    <a:srgbClr val="003366"/>
                  </a:solidFill>
                </a:rPr>
                <a:t>Prozessbasierte Diagnostik des Textverstehens mit multiplen Dokumenten</a:t>
              </a:r>
              <a:endParaRPr lang="de-DE" sz="3200">
                <a:solidFill>
                  <a:srgbClr val="003366"/>
                </a:solidFill>
              </a:endParaRPr>
            </a:p>
          </p:txBody>
        </p:sp>
        <p:sp>
          <p:nvSpPr>
            <p:cNvPr id="58" name="Textfeld 57"/>
            <p:cNvSpPr txBox="1"/>
            <p:nvPr/>
          </p:nvSpPr>
          <p:spPr>
            <a:xfrm>
              <a:off x="2362047" y="16898624"/>
              <a:ext cx="6530707" cy="2831545"/>
            </a:xfrm>
            <a:prstGeom prst="rect">
              <a:avLst/>
            </a:prstGeom>
            <a:noFill/>
          </p:spPr>
          <p:txBody>
            <a:bodyPr wrap="square" rtlCol="0">
              <a:spAutoFit/>
            </a:bodyPr>
            <a:lstStyle/>
            <a:p>
              <a:pPr algn="ctr"/>
              <a:r>
                <a:rPr lang="de-DE" sz="3600" b="1" smtClean="0">
                  <a:solidFill>
                    <a:srgbClr val="003366"/>
                  </a:solidFill>
                </a:rPr>
                <a:t>PRO-SRL-EVA</a:t>
              </a:r>
            </a:p>
            <a:p>
              <a:pPr algn="ctr"/>
              <a:r>
                <a:rPr lang="de-DE" sz="3200" smtClean="0">
                  <a:solidFill>
                    <a:srgbClr val="003366"/>
                  </a:solidFill>
                </a:rPr>
                <a:t>Produkt- und Prozessorientierte Modellierung und Erfassung von Kompetenzen zum Selbstregulierten Lernen im Studium</a:t>
              </a:r>
            </a:p>
            <a:p>
              <a:pPr algn="r"/>
              <a:endParaRPr lang="de-DE" sz="1400">
                <a:solidFill>
                  <a:srgbClr val="003366"/>
                </a:solidFill>
              </a:endParaRPr>
            </a:p>
          </p:txBody>
        </p:sp>
        <p:sp>
          <p:nvSpPr>
            <p:cNvPr id="89" name="Textfeld 88"/>
            <p:cNvSpPr txBox="1"/>
            <p:nvPr/>
          </p:nvSpPr>
          <p:spPr>
            <a:xfrm>
              <a:off x="18836943" y="14786585"/>
              <a:ext cx="8849899" cy="1631216"/>
            </a:xfrm>
            <a:prstGeom prst="rect">
              <a:avLst/>
            </a:prstGeom>
            <a:noFill/>
          </p:spPr>
          <p:txBody>
            <a:bodyPr wrap="square" rtlCol="0">
              <a:spAutoFit/>
            </a:bodyPr>
            <a:lstStyle/>
            <a:p>
              <a:pPr algn="ctr"/>
              <a:r>
                <a:rPr lang="de-DE" sz="3600" b="1" smtClean="0">
                  <a:solidFill>
                    <a:srgbClr val="003366"/>
                  </a:solidFill>
                </a:rPr>
                <a:t>WiWiSET</a:t>
              </a:r>
            </a:p>
            <a:p>
              <a:pPr algn="ctr"/>
              <a:r>
                <a:rPr lang="de-DE" sz="3200" smtClean="0">
                  <a:solidFill>
                    <a:srgbClr val="003366"/>
                  </a:solidFill>
                </a:rPr>
                <a:t>Validierung eines Studieneingangstests in der Fachdomäne Wirtschaftswissenschaften</a:t>
              </a:r>
              <a:endParaRPr lang="de-DE" sz="3200">
                <a:solidFill>
                  <a:srgbClr val="003366"/>
                </a:solidFill>
              </a:endParaRPr>
            </a:p>
          </p:txBody>
        </p:sp>
        <p:sp>
          <p:nvSpPr>
            <p:cNvPr id="90" name="Textfeld 89"/>
            <p:cNvSpPr txBox="1"/>
            <p:nvPr/>
          </p:nvSpPr>
          <p:spPr>
            <a:xfrm>
              <a:off x="15877530" y="18398599"/>
              <a:ext cx="7885476" cy="2123658"/>
            </a:xfrm>
            <a:prstGeom prst="rect">
              <a:avLst/>
            </a:prstGeom>
            <a:noFill/>
          </p:spPr>
          <p:txBody>
            <a:bodyPr wrap="square" rtlCol="0">
              <a:spAutoFit/>
            </a:bodyPr>
            <a:lstStyle/>
            <a:p>
              <a:pPr algn="ctr"/>
              <a:r>
                <a:rPr lang="de-DE" sz="3600" b="1" dirty="0" smtClean="0">
                  <a:solidFill>
                    <a:srgbClr val="003366"/>
                  </a:solidFill>
                </a:rPr>
                <a:t>Ko-</a:t>
              </a:r>
              <a:r>
                <a:rPr lang="de-DE" sz="3600" b="1" dirty="0" err="1" smtClean="0">
                  <a:solidFill>
                    <a:srgbClr val="003366"/>
                  </a:solidFill>
                </a:rPr>
                <a:t>NaMa</a:t>
              </a:r>
              <a:endParaRPr lang="de-DE" sz="3600" b="1" dirty="0" smtClean="0">
                <a:solidFill>
                  <a:srgbClr val="003366"/>
                </a:solidFill>
              </a:endParaRPr>
            </a:p>
            <a:p>
              <a:pPr algn="ctr"/>
              <a:r>
                <a:rPr lang="de-DE" sz="3200" dirty="0" smtClean="0">
                  <a:solidFill>
                    <a:srgbClr val="003366"/>
                  </a:solidFill>
                </a:rPr>
                <a:t>Simulationsbasierte Messung und Validierung eines Kompetenzmodells für das Nachhaltigkeitsmanagement</a:t>
              </a:r>
              <a:endParaRPr lang="de-DE" sz="1400" dirty="0"/>
            </a:p>
          </p:txBody>
        </p:sp>
        <p:sp>
          <p:nvSpPr>
            <p:cNvPr id="91" name="Textfeld 90"/>
            <p:cNvSpPr txBox="1"/>
            <p:nvPr/>
          </p:nvSpPr>
          <p:spPr>
            <a:xfrm>
              <a:off x="6300466" y="18963630"/>
              <a:ext cx="8314115" cy="1846659"/>
            </a:xfrm>
            <a:prstGeom prst="rect">
              <a:avLst/>
            </a:prstGeom>
            <a:noFill/>
          </p:spPr>
          <p:txBody>
            <a:bodyPr wrap="square" rtlCol="0">
              <a:spAutoFit/>
            </a:bodyPr>
            <a:lstStyle/>
            <a:p>
              <a:pPr algn="ctr"/>
              <a:r>
                <a:rPr lang="de-DE" sz="3600" b="1" smtClean="0">
                  <a:solidFill>
                    <a:srgbClr val="003366"/>
                  </a:solidFill>
                </a:rPr>
                <a:t>KomPrü</a:t>
              </a:r>
            </a:p>
            <a:p>
              <a:pPr algn="ctr"/>
              <a:r>
                <a:rPr lang="de-DE" sz="3200" smtClean="0">
                  <a:solidFill>
                    <a:srgbClr val="003366"/>
                  </a:solidFill>
                </a:rPr>
                <a:t>Kompetenzorientierte Prüfung kommunikativer Fähigkeiten von Studierenden</a:t>
              </a:r>
            </a:p>
            <a:p>
              <a:endParaRPr lang="de-DE" sz="1400">
                <a:solidFill>
                  <a:srgbClr val="003366"/>
                </a:solidFill>
              </a:endParaRPr>
            </a:p>
          </p:txBody>
        </p:sp>
        <p:sp>
          <p:nvSpPr>
            <p:cNvPr id="92" name="Textfeld 91"/>
            <p:cNvSpPr txBox="1"/>
            <p:nvPr/>
          </p:nvSpPr>
          <p:spPr>
            <a:xfrm>
              <a:off x="179786" y="14305756"/>
              <a:ext cx="7308615" cy="2616101"/>
            </a:xfrm>
            <a:prstGeom prst="rect">
              <a:avLst/>
            </a:prstGeom>
            <a:noFill/>
          </p:spPr>
          <p:txBody>
            <a:bodyPr wrap="square" rtlCol="0">
              <a:spAutoFit/>
            </a:bodyPr>
            <a:lstStyle/>
            <a:p>
              <a:pPr algn="ctr"/>
              <a:r>
                <a:rPr lang="de-DE" sz="3600" b="1" smtClean="0">
                  <a:solidFill>
                    <a:srgbClr val="003366"/>
                  </a:solidFill>
                </a:rPr>
                <a:t>ValiDiS </a:t>
              </a:r>
            </a:p>
            <a:p>
              <a:pPr algn="ctr"/>
              <a:r>
                <a:rPr lang="de-DE" sz="3200" smtClean="0">
                  <a:solidFill>
                    <a:srgbClr val="003366"/>
                  </a:solidFill>
                </a:rPr>
                <a:t>Kompetenzmodellierung und –erfassung: Validierungsstudie zum wissenschaftlichen Denken im naturwissenschaftlichen Studium</a:t>
              </a:r>
              <a:endParaRPr lang="de-DE" sz="3200">
                <a:solidFill>
                  <a:srgbClr val="003366"/>
                </a:solidFill>
              </a:endParaRPr>
            </a:p>
          </p:txBody>
        </p:sp>
        <p:sp>
          <p:nvSpPr>
            <p:cNvPr id="116" name="Abgerundetes Rechteck 115"/>
            <p:cNvSpPr/>
            <p:nvPr/>
          </p:nvSpPr>
          <p:spPr>
            <a:xfrm>
              <a:off x="10980986" y="20652417"/>
              <a:ext cx="8525601" cy="1670040"/>
            </a:xfrm>
            <a:prstGeom prst="roundRect">
              <a:avLst/>
            </a:prstGeom>
            <a:solidFill>
              <a:srgbClr val="C1D0ED"/>
            </a:solidFill>
            <a:ln>
              <a:solidFill>
                <a:srgbClr val="002E5B"/>
              </a:solidFill>
            </a:ln>
          </p:spPr>
          <p:style>
            <a:lnRef idx="2">
              <a:schemeClr val="accent2"/>
            </a:lnRef>
            <a:fillRef idx="1">
              <a:schemeClr val="lt1"/>
            </a:fillRef>
            <a:effectRef idx="0">
              <a:schemeClr val="accent2"/>
            </a:effectRef>
            <a:fontRef idx="minor">
              <a:schemeClr val="dk1"/>
            </a:fontRef>
          </p:style>
          <p:txBody>
            <a:bodyPr spcFirstLastPara="0" vert="horz" wrap="square" lIns="462286" tIns="462286" rIns="462286" bIns="462286" numCol="1" spcCol="5514" anchor="ctr" anchorCtr="0">
              <a:noAutofit/>
            </a:bodyPr>
            <a:lstStyle/>
            <a:p>
              <a:pPr algn="ctr" defTabSz="3860496">
                <a:lnSpc>
                  <a:spcPct val="90000"/>
                </a:lnSpc>
                <a:spcBef>
                  <a:spcPct val="0"/>
                </a:spcBef>
              </a:pPr>
              <a:r>
                <a:rPr lang="de-DE" sz="4000" b="1" smtClean="0">
                  <a:solidFill>
                    <a:srgbClr val="C00000"/>
                  </a:solidFill>
                </a:rPr>
                <a:t>Wissenschaftliches Transferprojekt</a:t>
              </a:r>
            </a:p>
            <a:p>
              <a:pPr algn="ctr" defTabSz="3860496">
                <a:lnSpc>
                  <a:spcPct val="90000"/>
                </a:lnSpc>
                <a:spcBef>
                  <a:spcPct val="0"/>
                </a:spcBef>
              </a:pPr>
              <a:r>
                <a:rPr lang="de-DE" sz="3400" smtClean="0">
                  <a:solidFill>
                    <a:schemeClr val="tx2">
                      <a:lumMod val="50000"/>
                    </a:schemeClr>
                  </a:solidFill>
                </a:rPr>
                <a:t>Übergeordneter Rahmen für die 16 Forschungsverbünde</a:t>
              </a:r>
              <a:endParaRPr lang="de-DE" sz="3400" b="1">
                <a:solidFill>
                  <a:schemeClr val="tx2">
                    <a:lumMod val="50000"/>
                  </a:schemeClr>
                </a:solidFill>
              </a:endParaRPr>
            </a:p>
          </p:txBody>
        </p:sp>
        <p:pic>
          <p:nvPicPr>
            <p:cNvPr id="139" name="Picture 18" descr="L:\Projekte\KoKoHs\public relations\Logos\Logo_KoKoH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48938" y="13825513"/>
              <a:ext cx="9775806" cy="4608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2" name="Gerader Verbinder 111"/>
            <p:cNvCxnSpPr/>
            <p:nvPr/>
          </p:nvCxnSpPr>
          <p:spPr>
            <a:xfrm flipV="1">
              <a:off x="18469818" y="13897521"/>
              <a:ext cx="10369152" cy="1368152"/>
            </a:xfrm>
            <a:prstGeom prst="line">
              <a:avLst/>
            </a:prstGeom>
            <a:ln w="25400">
              <a:solidFill>
                <a:srgbClr val="002E5B"/>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a:xfrm>
              <a:off x="971874" y="13825513"/>
              <a:ext cx="10873208" cy="1512168"/>
            </a:xfrm>
            <a:prstGeom prst="line">
              <a:avLst/>
            </a:prstGeom>
            <a:ln w="25400">
              <a:solidFill>
                <a:srgbClr val="002E5B"/>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26750738" y="11593265"/>
              <a:ext cx="3446883" cy="3555027"/>
            </a:xfrm>
            <a:prstGeom prst="ellipse">
              <a:avLst/>
            </a:prstGeom>
            <a:solidFill>
              <a:srgbClr val="C1D0ED"/>
            </a:solidFill>
            <a:ln>
              <a:solidFill>
                <a:srgbClr val="002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27022180" y="12118551"/>
              <a:ext cx="2903998" cy="2554545"/>
            </a:xfrm>
            <a:prstGeom prst="rect">
              <a:avLst/>
            </a:prstGeom>
            <a:noFill/>
          </p:spPr>
          <p:txBody>
            <a:bodyPr wrap="square" rtlCol="0">
              <a:spAutoFit/>
            </a:bodyPr>
            <a:lstStyle/>
            <a:p>
              <a:pPr algn="ctr">
                <a:spcAft>
                  <a:spcPts val="1200"/>
                </a:spcAft>
              </a:pPr>
              <a:r>
                <a:rPr lang="de-DE" sz="3200" smtClean="0">
                  <a:solidFill>
                    <a:srgbClr val="002E5B"/>
                  </a:solidFill>
                </a:rPr>
                <a:t>Kooperationen mit über 50 internationalen Experten aus 20 Ländern</a:t>
              </a:r>
              <a:endParaRPr lang="de-DE" sz="3600">
                <a:solidFill>
                  <a:srgbClr val="002E5B"/>
                </a:solidFill>
              </a:endParaRPr>
            </a:p>
          </p:txBody>
        </p:sp>
        <p:sp>
          <p:nvSpPr>
            <p:cNvPr id="83" name="Textfeld 82"/>
            <p:cNvSpPr txBox="1"/>
            <p:nvPr/>
          </p:nvSpPr>
          <p:spPr>
            <a:xfrm>
              <a:off x="18181786" y="12529369"/>
              <a:ext cx="4752528" cy="2123658"/>
            </a:xfrm>
            <a:prstGeom prst="rect">
              <a:avLst/>
            </a:prstGeom>
            <a:noFill/>
          </p:spPr>
          <p:txBody>
            <a:bodyPr wrap="square" rtlCol="0">
              <a:spAutoFit/>
            </a:bodyPr>
            <a:lstStyle/>
            <a:p>
              <a:pPr algn="ctr"/>
              <a:r>
                <a:rPr lang="de-DE" sz="3600" b="1" smtClean="0">
                  <a:solidFill>
                    <a:srgbClr val="1D4966"/>
                  </a:solidFill>
                </a:rPr>
                <a:t>BilWiss-UV</a:t>
              </a:r>
            </a:p>
            <a:p>
              <a:pPr algn="ctr"/>
              <a:r>
                <a:rPr lang="de-DE" sz="3200" smtClean="0">
                  <a:solidFill>
                    <a:srgbClr val="003366"/>
                  </a:solidFill>
                </a:rPr>
                <a:t>Ertrag und Entwicklung des universitären bildungs-wissenschaftlichen Wissens</a:t>
              </a:r>
            </a:p>
          </p:txBody>
        </p:sp>
        <p:sp>
          <p:nvSpPr>
            <p:cNvPr id="84" name="Textfeld 83"/>
            <p:cNvSpPr txBox="1"/>
            <p:nvPr/>
          </p:nvSpPr>
          <p:spPr>
            <a:xfrm>
              <a:off x="22430258" y="11917879"/>
              <a:ext cx="4536627" cy="2123658"/>
            </a:xfrm>
            <a:prstGeom prst="rect">
              <a:avLst/>
            </a:prstGeom>
            <a:noFill/>
          </p:spPr>
          <p:txBody>
            <a:bodyPr wrap="square" rtlCol="0">
              <a:spAutoFit/>
            </a:bodyPr>
            <a:lstStyle/>
            <a:p>
              <a:pPr algn="ctr"/>
              <a:r>
                <a:rPr lang="de-DE" sz="3600" b="1" dirty="0" smtClean="0">
                  <a:solidFill>
                    <a:srgbClr val="003366"/>
                  </a:solidFill>
                </a:rPr>
                <a:t>Pro-</a:t>
              </a:r>
              <a:r>
                <a:rPr lang="de-DE" sz="3600" b="1" dirty="0" err="1" smtClean="0">
                  <a:solidFill>
                    <a:srgbClr val="003366"/>
                  </a:solidFill>
                </a:rPr>
                <a:t>KomMa</a:t>
              </a:r>
              <a:endParaRPr lang="de-DE" sz="3600" b="1" dirty="0" smtClean="0">
                <a:solidFill>
                  <a:srgbClr val="003366"/>
                </a:solidFill>
              </a:endParaRPr>
            </a:p>
            <a:p>
              <a:pPr algn="ctr"/>
              <a:r>
                <a:rPr lang="de-DE" sz="3200" dirty="0" smtClean="0">
                  <a:solidFill>
                    <a:srgbClr val="003366"/>
                  </a:solidFill>
                </a:rPr>
                <a:t>Professionalisierung des frühpädagogischen Studiums </a:t>
              </a:r>
              <a:endParaRPr lang="de-DE" sz="3200" dirty="0">
                <a:solidFill>
                  <a:srgbClr val="003366"/>
                </a:solidFill>
              </a:endParaRPr>
            </a:p>
          </p:txBody>
        </p:sp>
        <p:sp>
          <p:nvSpPr>
            <p:cNvPr id="85" name="Textfeld 84"/>
            <p:cNvSpPr txBox="1"/>
            <p:nvPr/>
          </p:nvSpPr>
          <p:spPr>
            <a:xfrm>
              <a:off x="7812634" y="10201300"/>
              <a:ext cx="7344816" cy="2616101"/>
            </a:xfrm>
            <a:prstGeom prst="rect">
              <a:avLst/>
            </a:prstGeom>
            <a:noFill/>
          </p:spPr>
          <p:txBody>
            <a:bodyPr wrap="square" rtlCol="0">
              <a:spAutoFit/>
            </a:bodyPr>
            <a:lstStyle/>
            <a:p>
              <a:pPr algn="ctr"/>
              <a:r>
                <a:rPr lang="de-DE" sz="3600" b="1" smtClean="0">
                  <a:solidFill>
                    <a:srgbClr val="003366"/>
                  </a:solidFill>
                </a:rPr>
                <a:t>ELMaWi</a:t>
              </a:r>
            </a:p>
            <a:p>
              <a:pPr algn="ctr"/>
              <a:r>
                <a:rPr lang="de-DE" sz="3200" smtClean="0">
                  <a:solidFill>
                    <a:srgbClr val="003366"/>
                  </a:solidFill>
                </a:rPr>
                <a:t>Erfassung von fachspezifischen Kompetenzen bei Lehramtsstudierenden der Fächer Mathematik und Wirtschaftswissenschaften</a:t>
              </a:r>
            </a:p>
          </p:txBody>
        </p:sp>
        <p:sp>
          <p:nvSpPr>
            <p:cNvPr id="94" name="Textfeld 93"/>
            <p:cNvSpPr txBox="1"/>
            <p:nvPr/>
          </p:nvSpPr>
          <p:spPr>
            <a:xfrm>
              <a:off x="14725402" y="10297121"/>
              <a:ext cx="8640960" cy="2123658"/>
            </a:xfrm>
            <a:prstGeom prst="rect">
              <a:avLst/>
            </a:prstGeom>
            <a:noFill/>
          </p:spPr>
          <p:txBody>
            <a:bodyPr wrap="square" rtlCol="0">
              <a:spAutoFit/>
            </a:bodyPr>
            <a:lstStyle/>
            <a:p>
              <a:pPr algn="ctr"/>
              <a:r>
                <a:rPr lang="de-DE" sz="3600" b="1" smtClean="0">
                  <a:solidFill>
                    <a:srgbClr val="003366"/>
                  </a:solidFill>
                </a:rPr>
                <a:t>TEDS-Validierung</a:t>
              </a:r>
            </a:p>
            <a:p>
              <a:pPr algn="ctr"/>
              <a:r>
                <a:rPr lang="de-DE" sz="3200" smtClean="0">
                  <a:solidFill>
                    <a:srgbClr val="003366"/>
                  </a:solidFill>
                </a:rPr>
                <a:t>Validierung der Instrumente aus der internationalen Vergleichsstudie TEDS-M und ihrem Follow-Up TEDS-FU</a:t>
              </a:r>
              <a:endParaRPr lang="de-DE" sz="3200">
                <a:solidFill>
                  <a:srgbClr val="003366"/>
                </a:solidFill>
              </a:endParaRPr>
            </a:p>
          </p:txBody>
        </p:sp>
        <p:sp>
          <p:nvSpPr>
            <p:cNvPr id="95" name="Textfeld 94"/>
            <p:cNvSpPr txBox="1"/>
            <p:nvPr/>
          </p:nvSpPr>
          <p:spPr>
            <a:xfrm>
              <a:off x="2988098" y="11521257"/>
              <a:ext cx="5760640" cy="2616101"/>
            </a:xfrm>
            <a:prstGeom prst="rect">
              <a:avLst/>
            </a:prstGeom>
            <a:noFill/>
          </p:spPr>
          <p:txBody>
            <a:bodyPr wrap="square" rtlCol="0">
              <a:spAutoFit/>
            </a:bodyPr>
            <a:lstStyle/>
            <a:p>
              <a:pPr algn="ctr"/>
              <a:r>
                <a:rPr lang="de-DE" sz="3600" b="1" smtClean="0">
                  <a:solidFill>
                    <a:srgbClr val="003366"/>
                  </a:solidFill>
                </a:rPr>
                <a:t>PlanVoLL-D</a:t>
              </a:r>
            </a:p>
            <a:p>
              <a:pPr algn="ctr"/>
              <a:r>
                <a:rPr lang="de-DE" sz="3200" smtClean="0">
                  <a:solidFill>
                    <a:srgbClr val="003366"/>
                  </a:solidFill>
                </a:rPr>
                <a:t>Bedeutung des professionellen Wissens angehender Deutschlehrkräfte für ihre Planung von Unterricht</a:t>
              </a:r>
              <a:endParaRPr lang="de-DE" sz="3600"/>
            </a:p>
          </p:txBody>
        </p:sp>
        <p:sp>
          <p:nvSpPr>
            <p:cNvPr id="97" name="Textfeld 96"/>
            <p:cNvSpPr txBox="1"/>
            <p:nvPr/>
          </p:nvSpPr>
          <p:spPr>
            <a:xfrm>
              <a:off x="7501701" y="13130401"/>
              <a:ext cx="5783541" cy="1631216"/>
            </a:xfrm>
            <a:prstGeom prst="rect">
              <a:avLst/>
            </a:prstGeom>
            <a:noFill/>
          </p:spPr>
          <p:txBody>
            <a:bodyPr wrap="square" rtlCol="0">
              <a:spAutoFit/>
            </a:bodyPr>
            <a:lstStyle/>
            <a:p>
              <a:pPr algn="ctr"/>
              <a:r>
                <a:rPr lang="de-DE" sz="3600" b="1" dirty="0" err="1" smtClean="0">
                  <a:solidFill>
                    <a:srgbClr val="003366"/>
                  </a:solidFill>
                </a:rPr>
                <a:t>ProfiLe</a:t>
              </a:r>
              <a:r>
                <a:rPr lang="de-DE" sz="3600" b="1" dirty="0" smtClean="0">
                  <a:solidFill>
                    <a:srgbClr val="003366"/>
                  </a:solidFill>
                </a:rPr>
                <a:t>-P+</a:t>
              </a:r>
            </a:p>
            <a:p>
              <a:pPr algn="ctr"/>
              <a:r>
                <a:rPr lang="de-DE" sz="3200" dirty="0" smtClean="0">
                  <a:solidFill>
                    <a:srgbClr val="003366"/>
                  </a:solidFill>
                </a:rPr>
                <a:t>Professionskompetenz im Lehramtsstudium Physik</a:t>
              </a:r>
            </a:p>
          </p:txBody>
        </p:sp>
        <p:sp>
          <p:nvSpPr>
            <p:cNvPr id="99" name="Rechteck 98"/>
            <p:cNvSpPr/>
            <p:nvPr/>
          </p:nvSpPr>
          <p:spPr>
            <a:xfrm>
              <a:off x="12421146" y="12361540"/>
              <a:ext cx="6192688" cy="2616101"/>
            </a:xfrm>
            <a:prstGeom prst="rect">
              <a:avLst/>
            </a:prstGeom>
          </p:spPr>
          <p:txBody>
            <a:bodyPr wrap="square">
              <a:spAutoFit/>
            </a:bodyPr>
            <a:lstStyle/>
            <a:p>
              <a:pPr algn="ctr"/>
              <a:r>
                <a:rPr lang="de-DE" sz="3600" b="1" smtClean="0">
                  <a:solidFill>
                    <a:srgbClr val="003366"/>
                  </a:solidFill>
                </a:rPr>
                <a:t>DaZKom-Video </a:t>
              </a:r>
            </a:p>
            <a:p>
              <a:pPr algn="ctr"/>
              <a:r>
                <a:rPr lang="de-DE" sz="3200" smtClean="0">
                  <a:solidFill>
                    <a:srgbClr val="003366"/>
                  </a:solidFill>
                </a:rPr>
                <a:t>Performanznahe Messung von Deutsch-als-Zweitsprache-Kompetenz bei (angehenden) Lehrkräften</a:t>
              </a:r>
              <a:endParaRPr lang="de-DE" sz="3200" i="0" u="none" strike="noStrike">
                <a:solidFill>
                  <a:srgbClr val="003366"/>
                </a:solidFill>
                <a:effectLst/>
              </a:endParaRPr>
            </a:p>
          </p:txBody>
        </p:sp>
      </p:grpSp>
      <p:pic>
        <p:nvPicPr>
          <p:cNvPr id="43" name="Bild 42" descr="Johannes-Gutenberg-Universität-Mainz.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778" y="-72031"/>
            <a:ext cx="3168353" cy="3168353"/>
          </a:xfrm>
          <a:prstGeom prst="rect">
            <a:avLst/>
          </a:prstGeom>
        </p:spPr>
      </p:pic>
      <p:pic>
        <p:nvPicPr>
          <p:cNvPr id="45" name="Bild 44" descr="Gefoerdert bmbf.jpg"/>
          <p:cNvPicPr>
            <a:picLocks noChangeAspect="1"/>
          </p:cNvPicPr>
          <p:nvPr/>
        </p:nvPicPr>
        <p:blipFill rotWithShape="1">
          <a:blip r:embed="rId16">
            <a:extLst>
              <a:ext uri="{28A0092B-C50C-407E-A947-70E740481C1C}">
                <a14:useLocalDpi xmlns:a14="http://schemas.microsoft.com/office/drawing/2010/main" val="0"/>
              </a:ext>
            </a:extLst>
          </a:blip>
          <a:srcRect t="7379" r="10793" b="12061"/>
          <a:stretch/>
        </p:blipFill>
        <p:spPr>
          <a:xfrm>
            <a:off x="26190491" y="39676385"/>
            <a:ext cx="3944623" cy="2520280"/>
          </a:xfrm>
          <a:prstGeom prst="rect">
            <a:avLst/>
          </a:prstGeom>
        </p:spPr>
      </p:pic>
    </p:spTree>
    <p:extLst>
      <p:ext uri="{BB962C8B-B14F-4D97-AF65-F5344CB8AC3E}">
        <p14:creationId xmlns:p14="http://schemas.microsoft.com/office/powerpoint/2010/main" val="277803088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Benutzerdefiniert</PresentationFormat>
  <Paragraphs>122</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ヒラギノ角ゴ Pro W3</vt:lpstr>
      <vt:lpstr>Larissa</vt:lpstr>
      <vt:lpstr>PowerPoint-Präsentation</vt:lpstr>
    </vt:vector>
  </TitlesOfParts>
  <Company>Johannes Gutenberg-Universität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mirischa</dc:creator>
  <cp:lastModifiedBy>Krysin, Maria Gabriela</cp:lastModifiedBy>
  <cp:revision>780</cp:revision>
  <cp:lastPrinted>2018-09-12T12:17:35Z</cp:lastPrinted>
  <dcterms:created xsi:type="dcterms:W3CDTF">2012-02-14T15:10:56Z</dcterms:created>
  <dcterms:modified xsi:type="dcterms:W3CDTF">2018-11-27T14:50:37Z</dcterms:modified>
</cp:coreProperties>
</file>